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2000"/>
  <p:notesSz cx="7559675" cy="10691800"/>
  <p:embeddedFontLst>
    <p:embeddedFont>
      <p:font typeface="Noto Sans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jj7J4kMvHBfovzkYpmEg1v5CyR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5787F3-D0A6-4DB6-A1C9-3C8FCC028DF9}">
  <a:tblStyle styleId="{E95787F3-D0A6-4DB6-A1C9-3C8FCC028DF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C17686A-5359-4166-B8D0-6EABA15CCB8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slide" Target="slides/slide15.xml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otoSans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otoSans-italic.fntdata"/><Relationship Id="rId14" Type="http://schemas.openxmlformats.org/officeDocument/2006/relationships/slide" Target="slides/slide9.xml"/><Relationship Id="rId36" Type="http://schemas.openxmlformats.org/officeDocument/2006/relationships/font" Target="fonts/NotoSans-bold.fntdata"/><Relationship Id="rId17" Type="http://schemas.openxmlformats.org/officeDocument/2006/relationships/slide" Target="slides/slide12.xml"/><Relationship Id="rId39" Type="http://schemas.openxmlformats.org/officeDocument/2006/relationships/font" Target="fonts/RobotoMono-regular.fntdata"/><Relationship Id="rId16" Type="http://schemas.openxmlformats.org/officeDocument/2006/relationships/slide" Target="slides/slide11.xml"/><Relationship Id="rId38" Type="http://schemas.openxmlformats.org/officeDocument/2006/relationships/font" Target="fonts/Noto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7f3179e72_44_10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67f3179e72_44_10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7f3179e72_148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67f3179e72_148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65c0f82da9_0_1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지금부터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detect_traffic_light</a:t>
            </a:r>
            <a:r>
              <a:rPr lang="ko-KR">
                <a:solidFill>
                  <a:schemeClr val="dk1"/>
                </a:solidFill>
              </a:rPr>
              <a:t> 노드의 전체 파이프라인을 간단히 살펴보겠습니다.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detect_traffic_light.launch.py</a:t>
            </a:r>
            <a:r>
              <a:rPr lang="ko-KR">
                <a:solidFill>
                  <a:schemeClr val="dk1"/>
                </a:solidFill>
              </a:rPr>
              <a:t> 에서 노드를 실행하고, 신호등 색상 인식에 필요한 HSV 파라미터를 로딩합니다.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detect_traffic_light.py</a:t>
            </a:r>
            <a:r>
              <a:rPr lang="ko-KR">
                <a:solidFill>
                  <a:schemeClr val="dk1"/>
                </a:solidFill>
              </a:rPr>
              <a:t> 에서 카메라 토픽을 구독해 이미지 메시지를 수신하고, OpenCV 기반으로 빨강·노랑·초록 불을 검출해 </a:t>
            </a: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/traffic_light_color</a:t>
            </a:r>
            <a:r>
              <a:rPr lang="ko-KR">
                <a:solidFill>
                  <a:schemeClr val="dk1"/>
                </a:solidFill>
              </a:rPr>
              <a:t> 토픽으로 퍼블리시합니다.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>
                <a:solidFill>
                  <a:schemeClr val="dk1"/>
                </a:solidFill>
              </a:rPr>
              <a:t>퍼블리시된 문자열 메시지(예: “RED”, “GREEN”)를 구독하는 제어 로직이 로봇의 속도나 정지 여부를 결정하며,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>
                <a:solidFill>
                  <a:schemeClr val="dk1"/>
                </a:solidFill>
              </a:rPr>
              <a:t>마지막으로 </a:t>
            </a:r>
            <a:r>
              <a:rPr b="1"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control_traffic_light.launch.py</a:t>
            </a:r>
            <a:r>
              <a:rPr lang="ko-KR">
                <a:solidFill>
                  <a:schemeClr val="dk1"/>
                </a:solidFill>
              </a:rPr>
              <a:t> 를 통해 제어 노드를 실행하여 실제 주행 명령을 전달합니다.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65c0f82da9_0_1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6704fb4dec_3_2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6704fb4dec_3_2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67f3179e72_1_6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/traffic_light_color</a:t>
            </a:r>
            <a:r>
              <a:rPr lang="ko-KR">
                <a:solidFill>
                  <a:schemeClr val="dk1"/>
                </a:solidFill>
              </a:rPr>
              <a:t> 토픽을 통해 “RED”, “YELLOW”, “GREEN” 중 하나의 문자열이 퍼블리시되어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이후 MUX나 제어 노드가 해당 색상에 맞춰 로봇의 속도·행동을 결정합니다.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67f3179e72_1_6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7f3179e72_44_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노드는 카메라 영상에서 P 사인을 탐지하고, 발견되었을 경우 Bool 타입 메시지를 퍼블리시합니다.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이후 로봇이 실제로 주차를 수행할 수 있도록 신호를 전달합니다</a:t>
            </a:r>
            <a:endParaRPr/>
          </a:p>
        </p:txBody>
      </p:sp>
      <p:sp>
        <p:nvSpPr>
          <p:cNvPr id="340" name="Google Shape;340;g367f3179e72_44_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67f3179e72_44_8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노드는 카메라 영상에서 P 사인을 탐지하고, 발견되었을 경우 Bool 타입 메시지를 퍼블리시합니다.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이후 로봇이 실제로 주차를 수행할 수 있도록 신호를 전달합니다</a:t>
            </a:r>
            <a:endParaRPr/>
          </a:p>
        </p:txBody>
      </p:sp>
      <p:sp>
        <p:nvSpPr>
          <p:cNvPr id="357" name="Google Shape;357;g367f3179e72_44_8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67f3179e72_44_2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67f3179e72_44_2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65c0f82da9_87_23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노드는 카메라 영상에서 P 사인을 탐지하고, 발견되었을 경우 Bool 타입 메시지를 퍼블리시합니다.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이후 로봇이 실제로 주차를 수행할 수 있도록 신호를 전달합니다</a:t>
            </a:r>
            <a:endParaRPr/>
          </a:p>
        </p:txBody>
      </p:sp>
      <p:sp>
        <p:nvSpPr>
          <p:cNvPr id="390" name="Google Shape;390;g365c0f82da9_87_23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67f3179e72_44_3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노드는 카메라 영상에서 P 사인을 탐지하고, 발견되었을 경우 Bool 타입 메시지를 퍼블리시합니다.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이후 로봇이 실제로 주차를 수행할 수 있도록 신호를 전달합니다</a:t>
            </a:r>
            <a:endParaRPr/>
          </a:p>
        </p:txBody>
      </p:sp>
      <p:sp>
        <p:nvSpPr>
          <p:cNvPr id="407" name="Google Shape;407;g367f3179e72_44_3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5c0f82da9_0_23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365c0f82da9_0_23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67f3179e72_13_4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노드는 카메라 영상에서 P 사인을 탐지하고, 발견되었을 경우 Bool 타입 메시지를 퍼블리시합니다.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이후 로봇이 실제로 주차를 수행할 수 있도록 신호를 전달합니다</a:t>
            </a:r>
            <a:endParaRPr/>
          </a:p>
        </p:txBody>
      </p:sp>
      <p:sp>
        <p:nvSpPr>
          <p:cNvPr id="422" name="Google Shape;422;g367f3179e72_13_4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7f3179e72_44_5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노드는 카메라 영상에서 P 사인을 탐지하고, 발견되었을 경우 Bool 타입 메시지를 퍼블리시합니다.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이후 로봇이 실제로 주차를 수행할 수 있도록 신호를 전달합니다</a:t>
            </a:r>
            <a:endParaRPr/>
          </a:p>
        </p:txBody>
      </p:sp>
      <p:sp>
        <p:nvSpPr>
          <p:cNvPr id="438" name="Google Shape;438;g367f3179e72_44_5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65c0f82da9_0_18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365c0f82da9_0_18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65c0f82da9_0_20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365c0f82da9_0_20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67f3179e72_104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367f3179e72_104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65c013ae5b_0_3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365c013ae5b_0_3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65c013ae5b_0_6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B2C</a:t>
            </a:r>
            <a:r>
              <a:rPr lang="ko-KR">
                <a:solidFill>
                  <a:schemeClr val="dk1"/>
                </a:solidFill>
              </a:rPr>
              <a:t>: 기업 → 개인 (예: 내가 아이폰을 애플에서 삼)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B2B</a:t>
            </a:r>
            <a:r>
              <a:rPr lang="ko-KR">
                <a:solidFill>
                  <a:schemeClr val="dk1"/>
                </a:solidFill>
              </a:rPr>
              <a:t>: 기업 → 기업 (예: 삼성전자 → 현대차에 부품 공급)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B2G</a:t>
            </a:r>
            <a:r>
              <a:rPr lang="ko-KR">
                <a:solidFill>
                  <a:schemeClr val="dk1"/>
                </a:solidFill>
              </a:rPr>
              <a:t>: 기업 → 정부 (예: 로봇 기업이 지자체에 스마트주차 시스템 납품)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365c013ae5b_0_6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65c0f82da9_0_2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365c0f82da9_0_2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67f3179e72_149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67f3179e72_149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6d4444319_2_1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66d4444319_2_1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7f3179e72_1_2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67f3179e72_1_2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7f3179e72_0_6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67f3179e72_0_6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7f3179e72_0_8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67f3179e72_0_8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7f3179e72_0_4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67f3179e72_0_4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5c0f82da9_0_29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65c0f82da9_0_29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7f3179e72_0_1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67f3179e72_0_1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3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3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E3DGrKRqkIP4tyu4KXK2SezHUafuH-GE/view" TargetMode="External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38.png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2BqZHHuPmhkKRtOpm0eAFUfFgJLot-bN/view" TargetMode="External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o_G-NQ0WFE7SYO5Abi4mPrl2_-zQu7RP/view" TargetMode="External"/><Relationship Id="rId5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NepevrGqD8kxFSVgmPanWQj4nwFNIr-i/view" TargetMode="External"/><Relationship Id="rId5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25.jpg"/><Relationship Id="rId5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VdxgnVlNeYN8dPHlbIBWdtn_9-0EiTmT/view" TargetMode="External"/><Relationship Id="rId5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7.png"/><Relationship Id="rId7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7.png"/><Relationship Id="rId7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IPOzpwpmIKaIZk_lf9ZJDWTcgKFG2oqb/view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"/>
          <p:cNvPicPr preferRelativeResize="0"/>
          <p:nvPr/>
        </p:nvPicPr>
        <p:blipFill rotWithShape="1">
          <a:blip r:embed="rId4">
            <a:alphaModFix/>
          </a:blip>
          <a:srcRect b="0" l="0" r="48351" t="37983"/>
          <a:stretch/>
        </p:blipFill>
        <p:spPr>
          <a:xfrm>
            <a:off x="10333440" y="0"/>
            <a:ext cx="1857960" cy="21700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"/>
          <p:cNvGrpSpPr/>
          <p:nvPr/>
        </p:nvGrpSpPr>
        <p:grpSpPr>
          <a:xfrm>
            <a:off x="4367880" y="1370520"/>
            <a:ext cx="7115400" cy="1780200"/>
            <a:chOff x="4367880" y="1370520"/>
            <a:chExt cx="7115400" cy="1780200"/>
          </a:xfrm>
        </p:grpSpPr>
        <p:sp>
          <p:nvSpPr>
            <p:cNvPr id="76" name="Google Shape;76;p1"/>
            <p:cNvSpPr/>
            <p:nvPr/>
          </p:nvSpPr>
          <p:spPr>
            <a:xfrm>
              <a:off x="4423320" y="1370520"/>
              <a:ext cx="6100920" cy="363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800"/>
                <a:buFont typeface="Malgun Gothic"/>
                <a:buNone/>
              </a:pPr>
              <a:r>
                <a:rPr b="0" i="0" lang="ko-KR" sz="1800" u="none" cap="none" strike="noStrike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[두산로보틱스] 지능형 로보틱스 엔지니어</a:t>
              </a:r>
              <a:endParaRPr b="0" i="0" sz="18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4367880" y="1809720"/>
              <a:ext cx="7115400" cy="13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4800"/>
                <a:buFont typeface="Noto Sans"/>
                <a:buNone/>
              </a:pPr>
              <a:r>
                <a:rPr b="1" lang="ko-KR" sz="4000"/>
                <a:t>Rokey 휴게소 </a:t>
              </a:r>
              <a:endParaRPr b="1" sz="4000"/>
            </a:p>
          </p:txBody>
        </p:sp>
      </p:grpSp>
      <p:sp>
        <p:nvSpPr>
          <p:cNvPr id="78" name="Google Shape;78;p1"/>
          <p:cNvSpPr/>
          <p:nvPr/>
        </p:nvSpPr>
        <p:spPr>
          <a:xfrm>
            <a:off x="0" y="0"/>
            <a:ext cx="12191760" cy="43056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8C8"/>
              </a:buClr>
              <a:buSzPts val="1600"/>
              <a:buFont typeface="Malgun Gothic"/>
              <a:buNone/>
            </a:pPr>
            <a:r>
              <a:rPr b="1" i="0" lang="ko-KR" sz="1600" u="none" cap="none" strike="noStrike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rPr>
              <a:t>K-Digital Training</a:t>
            </a:r>
            <a:endParaRPr b="0" i="0" sz="1600" u="none" cap="none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9" name="Google Shape;7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60200" y="3915000"/>
            <a:ext cx="7469640" cy="368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"/>
          <p:cNvPicPr preferRelativeResize="0"/>
          <p:nvPr/>
        </p:nvPicPr>
        <p:blipFill rotWithShape="1">
          <a:blip r:embed="rId6">
            <a:alphaModFix/>
          </a:blip>
          <a:srcRect b="17378" l="21661" r="0" t="0"/>
          <a:stretch/>
        </p:blipFill>
        <p:spPr>
          <a:xfrm>
            <a:off x="0" y="1229760"/>
            <a:ext cx="6616080" cy="5640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1"/>
          <p:cNvGrpSpPr/>
          <p:nvPr/>
        </p:nvGrpSpPr>
        <p:grpSpPr>
          <a:xfrm>
            <a:off x="396360" y="2177280"/>
            <a:ext cx="1046880" cy="1047240"/>
            <a:chOff x="396360" y="2177280"/>
            <a:chExt cx="1046880" cy="1047240"/>
          </a:xfrm>
        </p:grpSpPr>
        <p:sp>
          <p:nvSpPr>
            <p:cNvPr id="82" name="Google Shape;82;p1"/>
            <p:cNvSpPr/>
            <p:nvPr/>
          </p:nvSpPr>
          <p:spPr>
            <a:xfrm>
              <a:off x="396360" y="2177280"/>
              <a:ext cx="1046880" cy="1047240"/>
            </a:xfrm>
            <a:custGeom>
              <a:rect b="b" l="l" r="r" t="t"/>
              <a:pathLst>
                <a:path extrusionOk="0" h="1047469" w="1047217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720720" y="2502000"/>
              <a:ext cx="397440" cy="397440"/>
            </a:xfrm>
            <a:custGeom>
              <a:rect b="b" l="l" r="r" t="t"/>
              <a:pathLst>
                <a:path extrusionOk="0" h="397819" w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4" name="Google Shape;84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28800" y="5509080"/>
            <a:ext cx="335520" cy="33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0160" y="5818680"/>
            <a:ext cx="321120" cy="3211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"/>
          <p:cNvGrpSpPr/>
          <p:nvPr/>
        </p:nvGrpSpPr>
        <p:grpSpPr>
          <a:xfrm>
            <a:off x="6747120" y="3786761"/>
            <a:ext cx="5235840" cy="1791439"/>
            <a:chOff x="6747120" y="3786761"/>
            <a:chExt cx="5235840" cy="1791439"/>
          </a:xfrm>
        </p:grpSpPr>
        <p:pic>
          <p:nvPicPr>
            <p:cNvPr id="87" name="Google Shape;87;p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 rot="10800000">
              <a:off x="6747120" y="3786761"/>
              <a:ext cx="1663559" cy="7840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"/>
            <p:cNvSpPr/>
            <p:nvPr/>
          </p:nvSpPr>
          <p:spPr>
            <a:xfrm>
              <a:off x="6810840" y="4104240"/>
              <a:ext cx="5158200" cy="10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Malgun Gothic"/>
                <a:buNone/>
              </a:pPr>
              <a:r>
                <a:rPr b="1" lang="ko-KR" sz="23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TEAM </a:t>
              </a:r>
              <a:r>
                <a:rPr b="1" i="0" lang="ko-KR" sz="23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B-</a:t>
              </a:r>
              <a:r>
                <a:rPr b="1" lang="ko-KR" sz="23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r>
                <a:rPr b="1" i="0" lang="ko-KR" sz="2400" u="none" cap="none" strike="noStrike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        </a:t>
              </a:r>
              <a:r>
                <a:rPr b="1" lang="ko-KR" sz="2400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4minute</a:t>
              </a:r>
              <a:r>
                <a:rPr b="1" i="0" lang="ko-KR" sz="2400" u="none" cap="none" strike="noStrike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b="0" i="0" sz="2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000"/>
                <a:buFont typeface="Malgun Gothic"/>
                <a:buNone/>
              </a:pPr>
              <a:r>
                <a:rPr b="1" lang="ko-KR" sz="2000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정서윤</a:t>
              </a:r>
              <a:r>
                <a:rPr b="1" i="0" lang="ko-KR" sz="2000" u="none" cap="none" strike="noStrike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b="1" lang="ko-KR" sz="2000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나승원</a:t>
              </a:r>
              <a:r>
                <a:rPr b="1" i="0" lang="ko-KR" sz="2000" u="none" cap="none" strike="noStrike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b="1" lang="ko-KR" sz="2000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홍진규,</a:t>
              </a:r>
              <a:r>
                <a:rPr b="1" i="0" lang="ko-KR" sz="2000" u="none" cap="none" strike="noStrike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b="1" lang="ko-KR" sz="2000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이동기</a:t>
              </a:r>
              <a:endParaRPr b="0" i="0" sz="20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824880" y="5121360"/>
              <a:ext cx="5158080" cy="456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000"/>
                <a:buFont typeface="Malgun Gothic"/>
                <a:buNone/>
              </a:pPr>
              <a:r>
                <a:rPr b="1" i="0" lang="ko-KR" sz="2000" u="none" cap="none" strike="noStrike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[멘토] </a:t>
              </a:r>
              <a:r>
                <a:rPr b="1" lang="ko-KR" sz="2000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김루진</a:t>
              </a:r>
              <a:endParaRPr b="0" i="0" sz="20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90" name="Google Shape;90;p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67f3179e72_44_108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" name="Google Shape;246;g367f3179e72_44_108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247" name="Google Shape;247;g367f3179e72_44_108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48" name="Google Shape;248;g367f3179e72_44_108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Autorace_detection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49" name="Google Shape;249;g367f3179e72_44_108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250" name="Google Shape;250;g367f3179e72_44_108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67f3179e72_44_108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g367f3179e72_44_108"/>
          <p:cNvGrpSpPr/>
          <p:nvPr/>
        </p:nvGrpSpPr>
        <p:grpSpPr>
          <a:xfrm>
            <a:off x="480450" y="1375905"/>
            <a:ext cx="10526160" cy="638400"/>
            <a:chOff x="541800" y="1430280"/>
            <a:chExt cx="10526160" cy="638400"/>
          </a:xfrm>
        </p:grpSpPr>
        <p:sp>
          <p:nvSpPr>
            <p:cNvPr id="253" name="Google Shape;253;g367f3179e72_44_108"/>
            <p:cNvSpPr/>
            <p:nvPr/>
          </p:nvSpPr>
          <p:spPr>
            <a:xfrm>
              <a:off x="743760" y="1430280"/>
              <a:ext cx="10324200" cy="6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800"/>
                <a:buFont typeface="Noto Sans"/>
                <a:buNone/>
              </a:pPr>
              <a:r>
                <a:rPr b="1" lang="ko-KR" sz="2300">
                  <a:solidFill>
                    <a:srgbClr val="3B3838"/>
                  </a:solidFill>
                  <a:latin typeface="Noto Sans"/>
                  <a:ea typeface="Noto Sans"/>
                  <a:cs typeface="Noto Sans"/>
                  <a:sym typeface="Noto Sans"/>
                </a:rPr>
                <a:t>control _lane.py</a:t>
              </a:r>
              <a:endParaRPr b="1" i="0" sz="25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54" name="Google Shape;254;g367f3179e72_44_108"/>
            <p:cNvSpPr/>
            <p:nvPr/>
          </p:nvSpPr>
          <p:spPr>
            <a:xfrm>
              <a:off x="541800" y="1539000"/>
              <a:ext cx="101298" cy="112773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760" rotWithShape="0" algn="t" dir="5400000" dist="38160">
                <a:srgbClr val="3378C8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5" name="Google Shape;255;g367f3179e72_44_108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367f3179e72_44_10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57" name="Google Shape;257;g367f3179e72_44_108" title="스크린캐스트 2025년 06월 13일 12시 10분 46초.web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1925" y="2099600"/>
            <a:ext cx="8007300" cy="45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7f3179e72_148_0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g367f3179e72_148_0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264" name="Google Shape;264;g367f3179e72_148_0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65" name="Google Shape;265;g367f3179e72_148_0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Autorace_detection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66" name="Google Shape;266;g367f3179e72_148_0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267" name="Google Shape;267;g367f3179e72_148_0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67f3179e72_148_0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g367f3179e72_148_0"/>
          <p:cNvGrpSpPr/>
          <p:nvPr/>
        </p:nvGrpSpPr>
        <p:grpSpPr>
          <a:xfrm>
            <a:off x="480450" y="1375905"/>
            <a:ext cx="10526160" cy="638400"/>
            <a:chOff x="541800" y="1430280"/>
            <a:chExt cx="10526160" cy="638400"/>
          </a:xfrm>
        </p:grpSpPr>
        <p:sp>
          <p:nvSpPr>
            <p:cNvPr id="270" name="Google Shape;270;g367f3179e72_148_0"/>
            <p:cNvSpPr/>
            <p:nvPr/>
          </p:nvSpPr>
          <p:spPr>
            <a:xfrm>
              <a:off x="743760" y="1430280"/>
              <a:ext cx="10324200" cy="6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800"/>
                <a:buFont typeface="Noto Sans"/>
                <a:buNone/>
              </a:pPr>
              <a:r>
                <a:rPr b="1" lang="ko-KR" sz="2300">
                  <a:solidFill>
                    <a:srgbClr val="3B3838"/>
                  </a:solidFill>
                  <a:latin typeface="Noto Sans"/>
                  <a:ea typeface="Noto Sans"/>
                  <a:cs typeface="Noto Sans"/>
                  <a:sym typeface="Noto Sans"/>
                </a:rPr>
                <a:t>control _lane.py</a:t>
              </a:r>
              <a:endParaRPr b="1" i="0" sz="25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71" name="Google Shape;271;g367f3179e72_148_0"/>
            <p:cNvSpPr/>
            <p:nvPr/>
          </p:nvSpPr>
          <p:spPr>
            <a:xfrm>
              <a:off x="541800" y="1539000"/>
              <a:ext cx="101298" cy="112773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760" rotWithShape="0" algn="t" dir="5400000" dist="38160">
                <a:srgbClr val="3378C8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2" name="Google Shape;272;g367f3179e72_148_0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367f3179e72_148_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74" name="Google Shape;274;g367f3179e72_148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14300"/>
            <a:ext cx="5696424" cy="46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367f3179e72_148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3000" y="2014300"/>
            <a:ext cx="6038375" cy="337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67f3179e72_148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5625" y="5521225"/>
            <a:ext cx="5953125" cy="11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65c0f82da9_0_113"/>
          <p:cNvSpPr/>
          <p:nvPr/>
        </p:nvSpPr>
        <p:spPr>
          <a:xfrm rot="10800000">
            <a:off x="280100" y="1346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g365c0f82da9_0_113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283" name="Google Shape;283;g365c0f82da9_0_113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84" name="Google Shape;284;g365c0f82da9_0_113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Autorace_detection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85" name="Google Shape;285;g365c0f82da9_0_113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4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286" name="Google Shape;286;g365c0f82da9_0_113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65c0f82da9_0_113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g365c0f82da9_0_113"/>
          <p:cNvGrpSpPr/>
          <p:nvPr/>
        </p:nvGrpSpPr>
        <p:grpSpPr>
          <a:xfrm>
            <a:off x="480450" y="1375905"/>
            <a:ext cx="10526160" cy="638400"/>
            <a:chOff x="541800" y="1430280"/>
            <a:chExt cx="10526160" cy="638400"/>
          </a:xfrm>
        </p:grpSpPr>
        <p:sp>
          <p:nvSpPr>
            <p:cNvPr id="289" name="Google Shape;289;g365c0f82da9_0_113"/>
            <p:cNvSpPr/>
            <p:nvPr/>
          </p:nvSpPr>
          <p:spPr>
            <a:xfrm>
              <a:off x="743760" y="1430280"/>
              <a:ext cx="10324200" cy="6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800"/>
                <a:buFont typeface="Noto Sans"/>
                <a:buNone/>
              </a:pPr>
              <a:r>
                <a:rPr b="1" lang="ko-KR" sz="2300">
                  <a:solidFill>
                    <a:srgbClr val="3B3838"/>
                  </a:solidFill>
                  <a:latin typeface="Noto Sans"/>
                  <a:ea typeface="Noto Sans"/>
                  <a:cs typeface="Noto Sans"/>
                  <a:sym typeface="Noto Sans"/>
                </a:rPr>
                <a:t>detect_traffic_light.py</a:t>
              </a:r>
              <a:endParaRPr sz="2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800"/>
                <a:buFont typeface="Noto Sans"/>
                <a:buNone/>
              </a:pPr>
              <a:r>
                <a:t/>
              </a:r>
              <a:endParaRPr b="1" sz="1900">
                <a:solidFill>
                  <a:srgbClr val="3B3838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90" name="Google Shape;290;g365c0f82da9_0_113"/>
            <p:cNvSpPr/>
            <p:nvPr/>
          </p:nvSpPr>
          <p:spPr>
            <a:xfrm>
              <a:off x="541800" y="1539000"/>
              <a:ext cx="101298" cy="112773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760" rotWithShape="0" algn="t" dir="5400000" dist="38160">
                <a:srgbClr val="3378C8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1" name="Google Shape;291;g365c0f82da9_0_113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365c0f82da9_0_113" title="ChatGPT Image 2025년 6월 12일 오후 11_50_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2225" y="1156550"/>
            <a:ext cx="4228449" cy="556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365c0f82da9_0_113"/>
          <p:cNvSpPr txBox="1"/>
          <p:nvPr/>
        </p:nvSpPr>
        <p:spPr>
          <a:xfrm>
            <a:off x="544500" y="2086250"/>
            <a:ext cx="5611200" cy="44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Malgun Gothic"/>
                <a:ea typeface="Malgun Gothic"/>
                <a:cs typeface="Malgun Gothic"/>
                <a:sym typeface="Malgun Gothic"/>
              </a:rPr>
              <a:t>1.detect_traffic_light.launch.py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→ 신호등 감지 노드(detect_traffic_light.py)를 실행하고, 색상 인식에 필요한 HSV 파라미터를 설정.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Malgun Gothic"/>
                <a:ea typeface="Malgun Gothic"/>
                <a:cs typeface="Malgun Gothic"/>
                <a:sym typeface="Malgun Gothic"/>
              </a:rPr>
              <a:t>2.detect_traffic_light.py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→ 카메라로부터 실시간 이미지를 구독하고, OpenCV로 빨간불/노란불/초록불을 감지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Malgun Gothic"/>
                <a:ea typeface="Malgun Gothic"/>
                <a:cs typeface="Malgun Gothic"/>
                <a:sym typeface="Malgun Gothic"/>
              </a:rPr>
              <a:t>3./traffic_light_color (토픽)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→ 신호등의 상태(예: "RED", "GREEN")가 담긴 메시지가 이 토픽을 통해 전달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Malgun Gothic"/>
                <a:ea typeface="Malgun Gothic"/>
                <a:cs typeface="Malgun Gothic"/>
                <a:sym typeface="Malgun Gothic"/>
              </a:rPr>
              <a:t>4.</a:t>
            </a:r>
            <a:r>
              <a:rPr b="1" lang="ko-KR" sz="1600">
                <a:latin typeface="Malgun Gothic"/>
                <a:ea typeface="Malgun Gothic"/>
                <a:cs typeface="Malgun Gothic"/>
                <a:sym typeface="Malgun Gothic"/>
              </a:rPr>
              <a:t>감지된 신호등 상태에 따라 로봇의 주행 속도나 정지 여부를 결정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Malgun Gothic"/>
                <a:ea typeface="Malgun Gothic"/>
                <a:cs typeface="Malgun Gothic"/>
                <a:sym typeface="Malgun Gothic"/>
              </a:rPr>
              <a:t>5.control_traffic_light.launch.py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→ 제어 노드를 실행해 실제 로봇 동작을 제어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g365c0f82da9_0_11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95" name="Google Shape;295;g365c0f82da9_0_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5700" y="2233650"/>
            <a:ext cx="5852325" cy="391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6704fb4dec_3_25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g36704fb4dec_3_25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302" name="Google Shape;302;g36704fb4dec_3_25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303" name="Google Shape;303;g36704fb4dec_3_25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Autorace_detection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304" name="Google Shape;304;g36704fb4dec_3_25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4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305" name="Google Shape;305;g36704fb4dec_3_25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6704fb4dec_3_25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g36704fb4dec_3_25"/>
          <p:cNvGrpSpPr/>
          <p:nvPr/>
        </p:nvGrpSpPr>
        <p:grpSpPr>
          <a:xfrm>
            <a:off x="480450" y="1375905"/>
            <a:ext cx="10526160" cy="638400"/>
            <a:chOff x="541800" y="1430280"/>
            <a:chExt cx="10526160" cy="638400"/>
          </a:xfrm>
        </p:grpSpPr>
        <p:sp>
          <p:nvSpPr>
            <p:cNvPr id="308" name="Google Shape;308;g36704fb4dec_3_25"/>
            <p:cNvSpPr/>
            <p:nvPr/>
          </p:nvSpPr>
          <p:spPr>
            <a:xfrm>
              <a:off x="743760" y="1430280"/>
              <a:ext cx="10324200" cy="6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800"/>
                <a:buFont typeface="Noto Sans"/>
                <a:buNone/>
              </a:pPr>
              <a:r>
                <a:rPr b="1" lang="ko-KR" sz="2300">
                  <a:solidFill>
                    <a:srgbClr val="3B3838"/>
                  </a:solidFill>
                  <a:latin typeface="Noto Sans"/>
                  <a:ea typeface="Noto Sans"/>
                  <a:cs typeface="Noto Sans"/>
                  <a:sym typeface="Noto Sans"/>
                </a:rPr>
                <a:t>detect_traffic_light.py</a:t>
              </a:r>
              <a:endParaRPr b="1" i="0" sz="25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309" name="Google Shape;309;g36704fb4dec_3_25"/>
            <p:cNvSpPr/>
            <p:nvPr/>
          </p:nvSpPr>
          <p:spPr>
            <a:xfrm>
              <a:off x="541800" y="1539000"/>
              <a:ext cx="101298" cy="112773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760" rotWithShape="0" algn="t" dir="5400000" dist="38160">
                <a:srgbClr val="3378C8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0" name="Google Shape;310;g36704fb4dec_3_25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36704fb4dec_3_25"/>
          <p:cNvSpPr txBox="1"/>
          <p:nvPr/>
        </p:nvSpPr>
        <p:spPr>
          <a:xfrm>
            <a:off x="6436800" y="2341825"/>
            <a:ext cx="5491500" cy="25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2" name="Google Shape;312;g36704fb4dec_3_2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13" name="Google Shape;313;g36704fb4dec_3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00" y="2150280"/>
            <a:ext cx="6132001" cy="2289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36704fb4dec_3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0975" y="2099600"/>
            <a:ext cx="4387950" cy="233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36704fb4dec_3_25"/>
          <p:cNvSpPr txBox="1"/>
          <p:nvPr/>
        </p:nvSpPr>
        <p:spPr>
          <a:xfrm>
            <a:off x="345750" y="4796775"/>
            <a:ext cx="6008700" cy="18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1.파라미터 로딩</a:t>
            </a:r>
            <a:endParaRPr b="1"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ko-KR" sz="1900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self.declare_parameter(...)</a:t>
            </a:r>
            <a:r>
              <a:rPr lang="ko-KR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통해 </a:t>
            </a:r>
            <a:r>
              <a:rPr b="1" lang="ko-KR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빨강·노랑·초록의 HSV 범위</a:t>
            </a:r>
            <a:r>
              <a:rPr lang="ko-KR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ROS 파라미터로 선언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36704fb4dec_3_25"/>
          <p:cNvSpPr txBox="1"/>
          <p:nvPr/>
        </p:nvSpPr>
        <p:spPr>
          <a:xfrm>
            <a:off x="6852725" y="4627700"/>
            <a:ext cx="42729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2.토픽 설정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구독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sz="1500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CompressedImage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메시지를 </a:t>
            </a:r>
            <a:r>
              <a:rPr lang="ko-KR" sz="1500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/detect/image_input/compressed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받아옵니다.</a:t>
            </a:r>
            <a:b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퍼블리셔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감지된 색상을 </a:t>
            </a:r>
            <a:r>
              <a:rPr lang="ko-KR" sz="1500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String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메시지로 </a:t>
            </a:r>
            <a:r>
              <a:rPr lang="ko-KR" sz="1500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/traffic_light_color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발행합니다.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67f3179e72_1_65"/>
          <p:cNvSpPr/>
          <p:nvPr/>
        </p:nvSpPr>
        <p:spPr>
          <a:xfrm rot="10800000">
            <a:off x="270475" y="1140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" name="Google Shape;322;g367f3179e72_1_65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323" name="Google Shape;323;g367f3179e72_1_65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324" name="Google Shape;324;g367f3179e72_1_65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Autorace_detection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325" name="Google Shape;325;g367f3179e72_1_65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4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326" name="Google Shape;326;g367f3179e72_1_65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67f3179e72_1_65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g367f3179e72_1_65"/>
          <p:cNvGrpSpPr/>
          <p:nvPr/>
        </p:nvGrpSpPr>
        <p:grpSpPr>
          <a:xfrm>
            <a:off x="480450" y="1375905"/>
            <a:ext cx="10526160" cy="638400"/>
            <a:chOff x="541800" y="1430280"/>
            <a:chExt cx="10526160" cy="638400"/>
          </a:xfrm>
        </p:grpSpPr>
        <p:sp>
          <p:nvSpPr>
            <p:cNvPr id="329" name="Google Shape;329;g367f3179e72_1_65"/>
            <p:cNvSpPr/>
            <p:nvPr/>
          </p:nvSpPr>
          <p:spPr>
            <a:xfrm>
              <a:off x="743760" y="1430280"/>
              <a:ext cx="10324200" cy="6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800"/>
                <a:buFont typeface="Noto Sans"/>
                <a:buNone/>
              </a:pPr>
              <a:r>
                <a:rPr b="1" lang="ko-KR" sz="230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detect_traffic_light.py</a:t>
              </a:r>
              <a:endParaRPr b="1" i="0" sz="2500" u="none" cap="none" strike="noStrike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330" name="Google Shape;330;g367f3179e72_1_65"/>
            <p:cNvSpPr/>
            <p:nvPr/>
          </p:nvSpPr>
          <p:spPr>
            <a:xfrm>
              <a:off x="541800" y="1539000"/>
              <a:ext cx="101298" cy="112773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760" rotWithShape="0" algn="t" dir="5400000" dist="38160">
                <a:srgbClr val="3378C8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1" name="Google Shape;331;g367f3179e72_1_65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367f3179e72_1_65"/>
          <p:cNvSpPr txBox="1"/>
          <p:nvPr/>
        </p:nvSpPr>
        <p:spPr>
          <a:xfrm>
            <a:off x="6700625" y="2332175"/>
            <a:ext cx="5491500" cy="25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3" name="Google Shape;333;g367f3179e72_1_6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34" name="Google Shape;334;g367f3179e72_1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25" y="2198338"/>
            <a:ext cx="4226750" cy="7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367f3179e72_1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425" y="2959000"/>
            <a:ext cx="4226751" cy="381415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67f3179e72_1_65"/>
          <p:cNvSpPr txBox="1"/>
          <p:nvPr/>
        </p:nvSpPr>
        <p:spPr>
          <a:xfrm>
            <a:off x="5472650" y="2009763"/>
            <a:ext cx="58977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3.주기적 처리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-KR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self.create_timer(0.1, self.timer_callback)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</a:t>
            </a: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0.1초 간격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마다 </a:t>
            </a:r>
            <a:r>
              <a:rPr lang="ko-KR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timer_callback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함수를 호출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37" name="Google Shape;337;g367f3179e72_1_65"/>
          <p:cNvSpPr txBox="1"/>
          <p:nvPr/>
        </p:nvSpPr>
        <p:spPr>
          <a:xfrm>
            <a:off x="5626975" y="3228400"/>
            <a:ext cx="61056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</a:t>
            </a: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timer_callback 단계별 흐름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디코딩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-KR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self.latest_msg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저장된 </a:t>
            </a:r>
            <a:r>
              <a:rPr lang="ko-KR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CompressedImage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데이터를 </a:t>
            </a:r>
            <a:r>
              <a:rPr lang="ko-KR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cv2.imdecode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BGR 이미지로 변환.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검출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-KR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mask_red(cv_image)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픽셀 수가 500 이상이면 즉시 </a:t>
            </a:r>
            <a:r>
              <a:rPr lang="ko-KR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'RED'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퍼블리시하고 종료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아니라면, 같은 방식으로 </a:t>
            </a:r>
            <a:r>
              <a:rPr lang="ko-KR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mask_yellow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→ </a:t>
            </a:r>
            <a:r>
              <a:rPr lang="ko-KR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'YELLOW'</a:t>
            </a:r>
            <a:br>
              <a:rPr lang="ko-KR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이어서 </a:t>
            </a:r>
            <a:r>
              <a:rPr lang="ko-KR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mask_green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→ </a:t>
            </a:r>
            <a:r>
              <a:rPr lang="ko-KR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'GREEN'</a:t>
            </a:r>
            <a:endParaRPr>
              <a:solidFill>
                <a:srgbClr val="1880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이렇게 빨강 → 노랑 → 초록 순서로 </a:t>
            </a: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최초 감지된 색만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한 번만 발행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67f3179e72_44_5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g367f3179e72_44_5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344" name="Google Shape;344;g367f3179e72_44_5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345" name="Google Shape;345;g367f3179e72_44_5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Autorace_detection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346" name="Google Shape;346;g367f3179e72_44_5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5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347" name="Google Shape;347;g367f3179e72_44_5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67f3179e72_44_5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g367f3179e72_44_5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367f3179e72_44_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51" name="Google Shape;351;g367f3179e72_44_5"/>
          <p:cNvSpPr txBox="1"/>
          <p:nvPr/>
        </p:nvSpPr>
        <p:spPr>
          <a:xfrm>
            <a:off x="528125" y="1334400"/>
            <a:ext cx="506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/>
              <a:t>control_traffic_light</a:t>
            </a:r>
            <a:r>
              <a:rPr b="1" lang="ko-KR" sz="2300"/>
              <a:t>.py</a:t>
            </a:r>
            <a:endParaRPr b="1" sz="2300"/>
          </a:p>
        </p:txBody>
      </p:sp>
      <p:pic>
        <p:nvPicPr>
          <p:cNvPr id="352" name="Google Shape;352;g367f3179e72_44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00" y="2194080"/>
            <a:ext cx="5110435" cy="44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367f3179e72_44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6735" y="2233055"/>
            <a:ext cx="3793520" cy="440292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367f3179e72_44_5"/>
          <p:cNvSpPr txBox="1"/>
          <p:nvPr/>
        </p:nvSpPr>
        <p:spPr>
          <a:xfrm>
            <a:off x="7576575" y="1917000"/>
            <a:ext cx="4379100" cy="48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eriod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detect_traffic_light 으로 traffic light 감지 시 lane에서 traffict_light/cmd_vel로 전환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eriod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detect_traffic_light는 계속해서 탐지 신호등 색깔 publish 하므로 신호등 색깔이 변할때만 control되게 함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green 감지되면 </a:t>
            </a:r>
            <a:r>
              <a:rPr lang="ko-KR" sz="1350">
                <a:solidFill>
                  <a:srgbClr val="9CDCFE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self</a:t>
            </a:r>
            <a:r>
              <a:rPr lang="ko-KR" sz="13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sz="1350">
                <a:solidFill>
                  <a:srgbClr val="9CDCFE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twist</a:t>
            </a:r>
            <a:r>
              <a:rPr lang="ko-KR" sz="13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sz="1350">
                <a:solidFill>
                  <a:srgbClr val="9CDCFE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linear</a:t>
            </a:r>
            <a:r>
              <a:rPr lang="ko-KR" sz="13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sz="1350">
                <a:solidFill>
                  <a:srgbClr val="9CDCFE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r>
              <a:rPr lang="ko-KR" sz="13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350">
                <a:solidFill>
                  <a:srgbClr val="D4D4D4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lang="ko-KR" sz="13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350">
                <a:solidFill>
                  <a:srgbClr val="B5CEA8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0.15</a:t>
            </a:r>
            <a:endParaRPr sz="1350">
              <a:solidFill>
                <a:srgbClr val="B5CEA8"/>
              </a:solidFill>
              <a:highlight>
                <a:srgbClr val="1F1F1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yellow 감지되면 </a:t>
            </a:r>
            <a:r>
              <a:rPr lang="ko-KR" sz="1350">
                <a:solidFill>
                  <a:srgbClr val="9CDCFE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self</a:t>
            </a:r>
            <a:r>
              <a:rPr lang="ko-KR" sz="13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sz="1350">
                <a:solidFill>
                  <a:srgbClr val="9CDCFE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twist</a:t>
            </a:r>
            <a:r>
              <a:rPr lang="ko-KR" sz="13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sz="1350">
                <a:solidFill>
                  <a:srgbClr val="9CDCFE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linear</a:t>
            </a:r>
            <a:r>
              <a:rPr lang="ko-KR" sz="13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sz="1350">
                <a:solidFill>
                  <a:srgbClr val="9CDCFE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r>
              <a:rPr lang="ko-KR" sz="13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350">
                <a:solidFill>
                  <a:srgbClr val="D4D4D4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lang="ko-KR" sz="13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350">
                <a:solidFill>
                  <a:srgbClr val="B5CEA8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0.03</a:t>
            </a:r>
            <a:endParaRPr sz="1350">
              <a:solidFill>
                <a:srgbClr val="B5CEA8"/>
              </a:solidFill>
              <a:highlight>
                <a:srgbClr val="1F1F1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red 감지되면 </a:t>
            </a:r>
            <a:r>
              <a:rPr lang="ko-KR" sz="1350">
                <a:solidFill>
                  <a:srgbClr val="9CDCFE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self</a:t>
            </a:r>
            <a:r>
              <a:rPr lang="ko-KR" sz="13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sz="1350">
                <a:solidFill>
                  <a:srgbClr val="9CDCFE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twist</a:t>
            </a:r>
            <a:r>
              <a:rPr lang="ko-KR" sz="13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sz="1350">
                <a:solidFill>
                  <a:srgbClr val="9CDCFE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linear</a:t>
            </a:r>
            <a:r>
              <a:rPr lang="ko-KR" sz="13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sz="1350">
                <a:solidFill>
                  <a:srgbClr val="9CDCFE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r>
              <a:rPr lang="ko-KR" sz="13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350">
                <a:solidFill>
                  <a:srgbClr val="D4D4D4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lang="ko-KR" sz="13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350">
                <a:solidFill>
                  <a:srgbClr val="B5CEA8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0.0</a:t>
            </a:r>
            <a:endParaRPr sz="1350">
              <a:solidFill>
                <a:srgbClr val="B5CEA8"/>
              </a:solidFill>
              <a:highlight>
                <a:srgbClr val="1F1F1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eriod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timer callback 으로 traffic light 진입한지 4초가 지날 동안 traffic light 변화가 없으면 다시 lane 모드로 복귀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eriod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lane 모드로 복귀한지 5초가 지나면 더이상 traffic_light 모드로 복귀 금지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(line 도 색깔로 인지해서 twist 동작 할 수 있으므로)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67f3179e72_44_85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g367f3179e72_44_85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361" name="Google Shape;361;g367f3179e72_44_85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362" name="Google Shape;362;g367f3179e72_44_85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Autorace_detection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363" name="Google Shape;363;g367f3179e72_44_85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5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364" name="Google Shape;364;g367f3179e72_44_85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67f3179e72_44_85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g367f3179e72_44_85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367f3179e72_44_8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68" name="Google Shape;368;g367f3179e72_44_85"/>
          <p:cNvSpPr txBox="1"/>
          <p:nvPr/>
        </p:nvSpPr>
        <p:spPr>
          <a:xfrm>
            <a:off x="528125" y="1334400"/>
            <a:ext cx="506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/>
              <a:t>control_traffic_light.py</a:t>
            </a:r>
            <a:endParaRPr b="1" sz="2300"/>
          </a:p>
        </p:txBody>
      </p:sp>
      <p:pic>
        <p:nvPicPr>
          <p:cNvPr id="369" name="Google Shape;369;g367f3179e72_44_85" title="스크린캐스트 2025년 06월 13일 09시 51분 50초.web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6125" y="2100575"/>
            <a:ext cx="8968750" cy="43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67f3179e72_44_21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g367f3179e72_44_21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376" name="Google Shape;376;g367f3179e72_44_21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377" name="Google Shape;377;g367f3179e72_44_21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Autorace_detection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378" name="Google Shape;378;g367f3179e72_44_21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6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379" name="Google Shape;379;g367f3179e72_44_21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367f3179e72_44_21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g367f3179e72_44_21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367f3179e72_44_2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83" name="Google Shape;383;g367f3179e72_44_21"/>
          <p:cNvSpPr txBox="1"/>
          <p:nvPr/>
        </p:nvSpPr>
        <p:spPr>
          <a:xfrm>
            <a:off x="528125" y="1334400"/>
            <a:ext cx="1157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/>
              <a:t>detect_signcombine.py </a:t>
            </a:r>
            <a:endParaRPr b="1" sz="2300"/>
          </a:p>
        </p:txBody>
      </p:sp>
      <p:pic>
        <p:nvPicPr>
          <p:cNvPr id="384" name="Google Shape;384;g367f3179e72_44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00" y="2051055"/>
            <a:ext cx="3863117" cy="44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367f3179e72_44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6292" y="2051055"/>
            <a:ext cx="4435254" cy="440291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367f3179e72_44_21"/>
          <p:cNvSpPr txBox="1"/>
          <p:nvPr/>
        </p:nvSpPr>
        <p:spPr>
          <a:xfrm>
            <a:off x="7974025" y="1917000"/>
            <a:ext cx="4379100" cy="48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1.이미지 수신 (raw/compressed)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SIFT keypoint (특징점 추출 , 모양 패턴 숫자로 표현)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descriptor 추출 ( 16x16 영역을 잘게 나눠서 각 방향의 경사(gradient) -&gt; 129 차원 벡터)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parking.png, construction.png, tunnel.png 템플릿과 Flann 매칭 ( 보고 있는 이미지의 keypoint와, 표지판 템플릿 이미지의 keypoint를 서로 비교해서 가장 비슷한 것끼리 연결하는 과정")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good match &gt;8개 &amp; MSE&lt;5000 일때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UInt8 메시지 publish (parking = 0, construction = 1, tunnel = 2)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/detect/image_output(compressed)에 drawMatches 결과 이미지 전송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87" name="Google Shape;387;g367f3179e72_44_21"/>
          <p:cNvSpPr txBox="1"/>
          <p:nvPr/>
        </p:nvSpPr>
        <p:spPr>
          <a:xfrm>
            <a:off x="7426000" y="184300"/>
            <a:ext cx="3863100" cy="14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 </a:t>
            </a:r>
            <a:r>
              <a:rPr lang="ko-KR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detect_sign_parking, detect_sign_construction, detect_sign_tunnel 만 불러와 통합 )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65c0f82da9_87_230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g365c0f82da9_87_230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394" name="Google Shape;394;g365c0f82da9_87_230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395" name="Google Shape;395;g365c0f82da9_87_230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Autorace_detection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396" name="Google Shape;396;g365c0f82da9_87_230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7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397" name="Google Shape;397;g365c0f82da9_87_230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365c0f82da9_87_230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g365c0f82da9_87_230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365c0f82da9_87_23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01" name="Google Shape;401;g365c0f82da9_87_230"/>
          <p:cNvSpPr txBox="1"/>
          <p:nvPr/>
        </p:nvSpPr>
        <p:spPr>
          <a:xfrm>
            <a:off x="528125" y="1334400"/>
            <a:ext cx="506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/>
              <a:t>detect _ parking.py</a:t>
            </a:r>
            <a:endParaRPr b="1" sz="2300"/>
          </a:p>
        </p:txBody>
      </p:sp>
      <p:pic>
        <p:nvPicPr>
          <p:cNvPr id="402" name="Google Shape;402;g365c0f82da9_87_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00" y="2051055"/>
            <a:ext cx="4243096" cy="4402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365c0f82da9_87_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1346" y="2051055"/>
            <a:ext cx="4243096" cy="440292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365c0f82da9_87_230"/>
          <p:cNvSpPr txBox="1"/>
          <p:nvPr/>
        </p:nvSpPr>
        <p:spPr>
          <a:xfrm>
            <a:off x="7569375" y="1956875"/>
            <a:ext cx="4379100" cy="4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1.주차 표지판 감지 시 /parking/cmd_vel로 mux 전환</a:t>
            </a:r>
            <a:b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detect_parking 가 Twist 를 통해 주차 시작 동작 실행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전진 -&gt; 좌회전 -&gt; 전진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3.construction sign이 있는지 확인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construction sign 감지 시 Twist를 통해 주차 실제 동작 실행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전진 -&gt; 우회전( construction sign 반대편) -&gt; 전진 -&gt; 후진 -&gt; 주차 !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주차공간 빠져나가기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우회전 -&gt; 전진 -&gt; 우회전 -&gt; lane 복귀 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/lane/cmd_vel로 mux 전환 -&gt; lane따라 주행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67f3179e72_44_39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" name="Google Shape;410;g367f3179e72_44_39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411" name="Google Shape;411;g367f3179e72_44_39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412" name="Google Shape;412;g367f3179e72_44_39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Autorace_detection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413" name="Google Shape;413;g367f3179e72_44_39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7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414" name="Google Shape;414;g367f3179e72_44_39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367f3179e72_44_39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g367f3179e72_44_39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367f3179e72_44_3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18" name="Google Shape;418;g367f3179e72_44_39"/>
          <p:cNvSpPr txBox="1"/>
          <p:nvPr/>
        </p:nvSpPr>
        <p:spPr>
          <a:xfrm>
            <a:off x="528125" y="1334400"/>
            <a:ext cx="506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/>
              <a:t>detect _ parking.py</a:t>
            </a:r>
            <a:endParaRPr b="1" sz="2300"/>
          </a:p>
        </p:txBody>
      </p:sp>
      <p:pic>
        <p:nvPicPr>
          <p:cNvPr id="419" name="Google Shape;419;g367f3179e72_44_39" title="스크린캐스트 2025년 06월 12일 16시 21분 06초.web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9550" y="2194075"/>
            <a:ext cx="8056000" cy="41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365c0f82da9_0_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38" y="2099595"/>
            <a:ext cx="4531968" cy="45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365c0f82da9_0_238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g365c0f82da9_0_238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98" name="Google Shape;98;g365c0f82da9_0_238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99" name="Google Shape;99;g365c0f82da9_0_238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프로젝트 개요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00" name="Google Shape;100;g365c0f82da9_0_238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1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01" name="Google Shape;101;g365c0f82da9_0_238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65c0f82da9_0_238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" name="Google Shape;103;g365c0f82da9_0_238"/>
          <p:cNvGrpSpPr/>
          <p:nvPr/>
        </p:nvGrpSpPr>
        <p:grpSpPr>
          <a:xfrm>
            <a:off x="480450" y="1375905"/>
            <a:ext cx="10526160" cy="638400"/>
            <a:chOff x="541800" y="1430280"/>
            <a:chExt cx="10526160" cy="638400"/>
          </a:xfrm>
        </p:grpSpPr>
        <p:sp>
          <p:nvSpPr>
            <p:cNvPr id="104" name="Google Shape;104;g365c0f82da9_0_238"/>
            <p:cNvSpPr/>
            <p:nvPr/>
          </p:nvSpPr>
          <p:spPr>
            <a:xfrm>
              <a:off x="743760" y="1430280"/>
              <a:ext cx="10324200" cy="6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800"/>
                <a:buFont typeface="Noto Sans"/>
                <a:buNone/>
              </a:pPr>
              <a:r>
                <a:rPr b="1" lang="ko-KR" sz="2300">
                  <a:solidFill>
                    <a:srgbClr val="3B3838"/>
                  </a:solidFill>
                  <a:latin typeface="Noto Sans"/>
                  <a:ea typeface="Noto Sans"/>
                  <a:cs typeface="Noto Sans"/>
                  <a:sym typeface="Noto Sans"/>
                </a:rPr>
                <a:t>Autorace Map 휴게소 </a:t>
              </a:r>
              <a:endParaRPr b="1" i="0" sz="25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05" name="Google Shape;105;g365c0f82da9_0_238"/>
            <p:cNvSpPr/>
            <p:nvPr/>
          </p:nvSpPr>
          <p:spPr>
            <a:xfrm>
              <a:off x="541800" y="1539000"/>
              <a:ext cx="101298" cy="112773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760" rotWithShape="0" algn="t" dir="5400000" dist="38160">
                <a:srgbClr val="3378C8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6" name="Google Shape;106;g365c0f82da9_0_238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4378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365c0f82da9_0_238"/>
          <p:cNvSpPr txBox="1"/>
          <p:nvPr/>
        </p:nvSpPr>
        <p:spPr>
          <a:xfrm>
            <a:off x="437850" y="5753900"/>
            <a:ext cx="460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</a:rPr>
              <a:t>➋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08" name="Google Shape;108;g365c0f82da9_0_238"/>
          <p:cNvSpPr txBox="1"/>
          <p:nvPr/>
        </p:nvSpPr>
        <p:spPr>
          <a:xfrm>
            <a:off x="4124375" y="4809025"/>
            <a:ext cx="460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</a:rPr>
              <a:t>➌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09" name="Google Shape;109;g365c0f82da9_0_238"/>
          <p:cNvSpPr txBox="1"/>
          <p:nvPr/>
        </p:nvSpPr>
        <p:spPr>
          <a:xfrm>
            <a:off x="2618625" y="2336800"/>
            <a:ext cx="5148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</a:rPr>
              <a:t>➍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10" name="Google Shape;110;g365c0f82da9_0_238"/>
          <p:cNvSpPr txBox="1"/>
          <p:nvPr/>
        </p:nvSpPr>
        <p:spPr>
          <a:xfrm>
            <a:off x="642600" y="5201150"/>
            <a:ext cx="387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</a:rPr>
              <a:t>➊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11" name="Google Shape;111;g365c0f82da9_0_23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2" name="Google Shape;112;g365c0f82da9_0_238"/>
          <p:cNvSpPr txBox="1"/>
          <p:nvPr/>
        </p:nvSpPr>
        <p:spPr>
          <a:xfrm>
            <a:off x="6075613" y="1963900"/>
            <a:ext cx="5569200" cy="48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Autorace Map 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휴게소 흐름도 순서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Default lane mode -&gt; lane 주행 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traffic light -&gt; 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신호등 감지해서 빨간불이면 멈추고 </a:t>
            </a:r>
            <a:r>
              <a:rPr lang="ko-KR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노란색이면 천천히 주행 초록색이면 빠르게 주행 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parking -&gt; 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parking sign 보면 parking 주행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construction sign 보면 construction sign           반대편으로 틀어서 후면주차 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stop tunnel -&gt; tunnel sign </a:t>
            </a:r>
            <a:r>
              <a:rPr lang="ko-KR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앞에서 정차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67f3179e72_13_48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5" name="Google Shape;425;g367f3179e72_13_48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426" name="Google Shape;426;g367f3179e72_13_48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427" name="Google Shape;427;g367f3179e72_13_48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Autorace_detection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428" name="Google Shape;428;g367f3179e72_13_48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8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429" name="Google Shape;429;g367f3179e72_13_48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367f3179e72_13_48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g367f3179e72_13_48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367f3179e72_13_4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33" name="Google Shape;433;g367f3179e72_13_48"/>
          <p:cNvSpPr txBox="1"/>
          <p:nvPr/>
        </p:nvSpPr>
        <p:spPr>
          <a:xfrm>
            <a:off x="615475" y="1349850"/>
            <a:ext cx="506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/>
              <a:t>detect_stop _tunnel.py </a:t>
            </a:r>
            <a:endParaRPr b="1" sz="2300"/>
          </a:p>
        </p:txBody>
      </p:sp>
      <p:sp>
        <p:nvSpPr>
          <p:cNvPr id="434" name="Google Shape;434;g367f3179e72_13_48"/>
          <p:cNvSpPr txBox="1"/>
          <p:nvPr/>
        </p:nvSpPr>
        <p:spPr>
          <a:xfrm>
            <a:off x="7029950" y="2245525"/>
            <a:ext cx="4379100" cy="3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1.터널 표지판 감지 시 /tunnel/cmd_vel로 mux 전환</a:t>
            </a:r>
            <a:b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detect_stop _ tunnel 가 </a:t>
            </a: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Twist 를 통해 정지 동작 실행 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sz="1550">
                <a:solidFill>
                  <a:srgbClr val="9CDCFE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twist</a:t>
            </a:r>
            <a:r>
              <a:rPr lang="ko-KR" sz="15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sz="1550">
                <a:solidFill>
                  <a:srgbClr val="9CDCFE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linear</a:t>
            </a:r>
            <a:r>
              <a:rPr lang="ko-KR" sz="15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sz="1550">
                <a:solidFill>
                  <a:srgbClr val="9CDCFE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r>
              <a:rPr lang="ko-KR" sz="15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550">
                <a:solidFill>
                  <a:srgbClr val="D4D4D4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lang="ko-KR" sz="15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550">
                <a:solidFill>
                  <a:srgbClr val="B5CEA8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0.0</a:t>
            </a:r>
            <a:endParaRPr sz="1550">
              <a:solidFill>
                <a:srgbClr val="B5CEA8"/>
              </a:solidFill>
              <a:highlight>
                <a:srgbClr val="1F1F1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sz="1550">
                <a:solidFill>
                  <a:srgbClr val="9CDCFE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twist</a:t>
            </a:r>
            <a:r>
              <a:rPr lang="ko-KR" sz="15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sz="1550">
                <a:solidFill>
                  <a:srgbClr val="9CDCFE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angular</a:t>
            </a:r>
            <a:r>
              <a:rPr lang="ko-KR" sz="15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sz="1550">
                <a:solidFill>
                  <a:srgbClr val="9CDCFE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z</a:t>
            </a:r>
            <a:r>
              <a:rPr lang="ko-KR" sz="15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550">
                <a:solidFill>
                  <a:srgbClr val="D4D4D4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lang="ko-KR" sz="1550">
                <a:solidFill>
                  <a:srgbClr val="CCCCCC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550">
                <a:solidFill>
                  <a:srgbClr val="B5CEA8"/>
                </a:solidFill>
                <a:highlight>
                  <a:srgbClr val="1F1F1F"/>
                </a:highlight>
                <a:latin typeface="Malgun Gothic"/>
                <a:ea typeface="Malgun Gothic"/>
                <a:cs typeface="Malgun Gothic"/>
                <a:sym typeface="Malgun Gothic"/>
              </a:rPr>
              <a:t>0.0</a:t>
            </a:r>
            <a:endParaRPr sz="1550">
              <a:solidFill>
                <a:srgbClr val="B5CEA8"/>
              </a:solidFill>
              <a:highlight>
                <a:srgbClr val="1F1F1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TurtleBot3가 실제로 정지 동작 수행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35" name="Google Shape;435;g367f3179e72_13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125" y="2088575"/>
            <a:ext cx="4621649" cy="44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67f3179e72_44_56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" name="Google Shape;441;g367f3179e72_44_56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442" name="Google Shape;442;g367f3179e72_44_56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443" name="Google Shape;443;g367f3179e72_44_56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Autorace_detection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444" name="Google Shape;444;g367f3179e72_44_56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8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445" name="Google Shape;445;g367f3179e72_44_56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367f3179e72_44_56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g367f3179e72_44_56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367f3179e72_44_5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49" name="Google Shape;449;g367f3179e72_44_56"/>
          <p:cNvSpPr txBox="1"/>
          <p:nvPr/>
        </p:nvSpPr>
        <p:spPr>
          <a:xfrm>
            <a:off x="615475" y="1349850"/>
            <a:ext cx="506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/>
              <a:t>detect_stop _tunnel.py </a:t>
            </a:r>
            <a:endParaRPr b="1" sz="2300"/>
          </a:p>
        </p:txBody>
      </p:sp>
      <p:pic>
        <p:nvPicPr>
          <p:cNvPr id="450" name="Google Shape;450;g367f3179e72_44_56" title="스크린캐스트 2025년 06월 13일 10시 23분 35초.web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7725" y="2150275"/>
            <a:ext cx="8175700" cy="446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65c0f82da9_0_185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6" name="Google Shape;456;g365c0f82da9_0_185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457" name="Google Shape;457;g365c0f82da9_0_185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458" name="Google Shape;458;g365c0f82da9_0_185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Navigation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459" name="Google Shape;459;g365c0f82da9_0_185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9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460" name="Google Shape;460;g365c0f82da9_0_185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365c0f82da9_0_185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g365c0f82da9_0_185"/>
          <p:cNvGrpSpPr/>
          <p:nvPr/>
        </p:nvGrpSpPr>
        <p:grpSpPr>
          <a:xfrm>
            <a:off x="480450" y="1375905"/>
            <a:ext cx="10526160" cy="638400"/>
            <a:chOff x="541800" y="1430280"/>
            <a:chExt cx="10526160" cy="638400"/>
          </a:xfrm>
        </p:grpSpPr>
        <p:sp>
          <p:nvSpPr>
            <p:cNvPr id="463" name="Google Shape;463;g365c0f82da9_0_185"/>
            <p:cNvSpPr/>
            <p:nvPr/>
          </p:nvSpPr>
          <p:spPr>
            <a:xfrm>
              <a:off x="743760" y="1430280"/>
              <a:ext cx="10324200" cy="6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800"/>
                <a:buFont typeface="Noto Sans"/>
                <a:buNone/>
              </a:pPr>
              <a:r>
                <a:rPr b="1" lang="ko-KR" sz="2300">
                  <a:solidFill>
                    <a:srgbClr val="3B3838"/>
                  </a:solidFill>
                  <a:latin typeface="Noto Sans"/>
                  <a:ea typeface="Noto Sans"/>
                  <a:cs typeface="Noto Sans"/>
                  <a:sym typeface="Noto Sans"/>
                </a:rPr>
                <a:t>tunnel</a:t>
              </a:r>
              <a:endParaRPr b="1" i="0" sz="25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464" name="Google Shape;464;g365c0f82da9_0_185"/>
            <p:cNvSpPr/>
            <p:nvPr/>
          </p:nvSpPr>
          <p:spPr>
            <a:xfrm>
              <a:off x="541800" y="1539000"/>
              <a:ext cx="101298" cy="112773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760" rotWithShape="0" algn="t" dir="5400000" dist="38160">
                <a:srgbClr val="3378C8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5" name="Google Shape;465;g365c0f82da9_0_185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365c0f82da9_0_185" title="autorace_map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32650" y="2532590"/>
            <a:ext cx="4434125" cy="36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365c0f82da9_0_18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68" name="Google Shape;468;g365c0f82da9_0_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4000" y="2175805"/>
            <a:ext cx="5156807" cy="440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65c0f82da9_0_203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4" name="Google Shape;474;g365c0f82da9_0_203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475" name="Google Shape;475;g365c0f82da9_0_203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476" name="Google Shape;476;g365c0f82da9_0_203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Navigation 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477" name="Google Shape;477;g365c0f82da9_0_203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9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478" name="Google Shape;478;g365c0f82da9_0_203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365c0f82da9_0_203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0" name="Google Shape;480;g365c0f82da9_0_203"/>
          <p:cNvGrpSpPr/>
          <p:nvPr/>
        </p:nvGrpSpPr>
        <p:grpSpPr>
          <a:xfrm>
            <a:off x="480450" y="1375905"/>
            <a:ext cx="10526160" cy="638400"/>
            <a:chOff x="541800" y="1430280"/>
            <a:chExt cx="10526160" cy="638400"/>
          </a:xfrm>
        </p:grpSpPr>
        <p:sp>
          <p:nvSpPr>
            <p:cNvPr id="481" name="Google Shape;481;g365c0f82da9_0_203"/>
            <p:cNvSpPr/>
            <p:nvPr/>
          </p:nvSpPr>
          <p:spPr>
            <a:xfrm>
              <a:off x="743760" y="1430280"/>
              <a:ext cx="10324200" cy="6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800"/>
                <a:buFont typeface="Noto Sans"/>
                <a:buNone/>
              </a:pPr>
              <a:r>
                <a:rPr b="1" lang="ko-KR" sz="2300">
                  <a:solidFill>
                    <a:srgbClr val="3B3838"/>
                  </a:solidFill>
                  <a:latin typeface="Noto Sans"/>
                  <a:ea typeface="Noto Sans"/>
                  <a:cs typeface="Noto Sans"/>
                  <a:sym typeface="Noto Sans"/>
                </a:rPr>
                <a:t>tunnel</a:t>
              </a:r>
              <a:endParaRPr b="1" i="0" sz="25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482" name="Google Shape;482;g365c0f82da9_0_203"/>
            <p:cNvSpPr/>
            <p:nvPr/>
          </p:nvSpPr>
          <p:spPr>
            <a:xfrm>
              <a:off x="541800" y="1539000"/>
              <a:ext cx="101298" cy="112773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760" rotWithShape="0" algn="t" dir="5400000" dist="38160">
                <a:srgbClr val="3378C8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3" name="Google Shape;483;g365c0f82da9_0_203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365c0f82da9_0_203"/>
          <p:cNvSpPr txBox="1"/>
          <p:nvPr/>
        </p:nvSpPr>
        <p:spPr>
          <a:xfrm>
            <a:off x="532825" y="2498025"/>
            <a:ext cx="4674900" cy="40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/>
              <a:t>세차장에 진입</a:t>
            </a:r>
            <a:endParaRPr sz="23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↓</a:t>
            </a:r>
            <a:endParaRPr sz="2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좌표를 찍은 세차 자리 4곳 중 하나에 랜덤으로 이동</a:t>
            </a:r>
            <a:endParaRPr sz="2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↓</a:t>
            </a:r>
            <a:endParaRPr sz="2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/>
              <a:t>다시 주차장에서 빠져나옴.</a:t>
            </a:r>
            <a:endParaRPr sz="2300"/>
          </a:p>
        </p:txBody>
      </p:sp>
      <p:sp>
        <p:nvSpPr>
          <p:cNvPr id="485" name="Google Shape;485;g365c0f82da9_0_20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86" name="Google Shape;486;g365c0f82da9_0_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5975" y="2233655"/>
            <a:ext cx="5156807" cy="440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67f3179e72_104_0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2" name="Google Shape;492;g367f3179e72_104_0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493" name="Google Shape;493;g367f3179e72_104_0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494" name="Google Shape;494;g367f3179e72_104_0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Navigation 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495" name="Google Shape;495;g367f3179e72_104_0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9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496" name="Google Shape;496;g367f3179e72_104_0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367f3179e72_104_0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g367f3179e72_104_0"/>
          <p:cNvGrpSpPr/>
          <p:nvPr/>
        </p:nvGrpSpPr>
        <p:grpSpPr>
          <a:xfrm>
            <a:off x="480450" y="1375905"/>
            <a:ext cx="10526160" cy="638400"/>
            <a:chOff x="541800" y="1430280"/>
            <a:chExt cx="10526160" cy="638400"/>
          </a:xfrm>
        </p:grpSpPr>
        <p:sp>
          <p:nvSpPr>
            <p:cNvPr id="499" name="Google Shape;499;g367f3179e72_104_0"/>
            <p:cNvSpPr/>
            <p:nvPr/>
          </p:nvSpPr>
          <p:spPr>
            <a:xfrm>
              <a:off x="743760" y="1430280"/>
              <a:ext cx="10324200" cy="6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800"/>
                <a:buFont typeface="Noto Sans"/>
                <a:buNone/>
              </a:pPr>
              <a:r>
                <a:rPr b="1" lang="ko-KR" sz="2300">
                  <a:solidFill>
                    <a:srgbClr val="3B3838"/>
                  </a:solidFill>
                  <a:latin typeface="Noto Sans"/>
                  <a:ea typeface="Noto Sans"/>
                  <a:cs typeface="Noto Sans"/>
                  <a:sym typeface="Noto Sans"/>
                </a:rPr>
                <a:t>tunnel simulation</a:t>
              </a:r>
              <a:endParaRPr b="1" i="0" sz="25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500" name="Google Shape;500;g367f3179e72_104_0"/>
            <p:cNvSpPr/>
            <p:nvPr/>
          </p:nvSpPr>
          <p:spPr>
            <a:xfrm>
              <a:off x="541800" y="1539000"/>
              <a:ext cx="101298" cy="112773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760" rotWithShape="0" algn="t" dir="5400000" dist="38160">
                <a:srgbClr val="3378C8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1" name="Google Shape;501;g367f3179e72_104_0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367f3179e72_104_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503" name="Google Shape;503;g367f3179e72_104_0" title="YouCut_20250613_120047418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3930" y="2062123"/>
            <a:ext cx="6344626" cy="47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365c013ae5b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6325" y="175"/>
            <a:ext cx="12191763" cy="685763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365c013ae5b_0_30"/>
          <p:cNvSpPr/>
          <p:nvPr/>
        </p:nvSpPr>
        <p:spPr>
          <a:xfrm rot="10800000">
            <a:off x="174300" y="2427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0" name="Google Shape;510;g365c013ae5b_0_30"/>
          <p:cNvGrpSpPr/>
          <p:nvPr/>
        </p:nvGrpSpPr>
        <p:grpSpPr>
          <a:xfrm>
            <a:off x="389475" y="242710"/>
            <a:ext cx="5947800" cy="823200"/>
            <a:chOff x="376200" y="333360"/>
            <a:chExt cx="5947800" cy="823200"/>
          </a:xfrm>
        </p:grpSpPr>
        <p:sp>
          <p:nvSpPr>
            <p:cNvPr id="511" name="Google Shape;511;g365c013ae5b_0_30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512" name="Google Shape;512;g365c013ae5b_0_30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i="0" lang="ko-KR" sz="2800" u="none" cap="none" strike="noStrike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</a:t>
              </a:r>
              <a:r>
                <a:rPr b="1" lang="ko-KR" sz="2800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기대 효과</a:t>
              </a:r>
              <a:endParaRPr b="0" i="0" sz="28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513" name="Google Shape;513;g365c013ae5b_0_30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lang="ko-KR" sz="5400">
                  <a:solidFill>
                    <a:srgbClr val="3378C8"/>
                  </a:solidFill>
                </a:rPr>
                <a:t>10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514" name="Google Shape;514;g365c013ae5b_0_30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365c013ae5b_0_30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365c013ae5b_0_30"/>
          <p:cNvSpPr/>
          <p:nvPr/>
        </p:nvSpPr>
        <p:spPr>
          <a:xfrm>
            <a:off x="743760" y="1430280"/>
            <a:ext cx="103242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800"/>
              <a:buFont typeface="Noto Sans"/>
              <a:buNone/>
            </a:pPr>
            <a:r>
              <a:t/>
            </a:r>
            <a:endParaRPr b="0" i="0" sz="1800" u="none" cap="none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7" name="Google Shape;517;g365c013ae5b_0_30"/>
          <p:cNvSpPr/>
          <p:nvPr/>
        </p:nvSpPr>
        <p:spPr>
          <a:xfrm>
            <a:off x="8312400" y="854280"/>
            <a:ext cx="35031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Malgun Gothic"/>
              <a:buNone/>
            </a:pPr>
            <a:r>
              <a:rPr b="1" i="0" lang="ko-KR" sz="1400" u="none" cap="none" strike="noStrike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* 결과 제시 ④ 모델 평가 및 개선</a:t>
            </a:r>
            <a:endParaRPr b="0" i="0" sz="1400" u="none" cap="none" strike="noStrike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8" name="Google Shape;518;g365c013ae5b_0_30"/>
          <p:cNvSpPr/>
          <p:nvPr/>
        </p:nvSpPr>
        <p:spPr>
          <a:xfrm>
            <a:off x="907920" y="2158560"/>
            <a:ext cx="47355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graphicFrame>
        <p:nvGraphicFramePr>
          <p:cNvPr id="519" name="Google Shape;519;g365c013ae5b_0_30"/>
          <p:cNvGraphicFramePr/>
          <p:nvPr/>
        </p:nvGraphicFramePr>
        <p:xfrm>
          <a:off x="120288" y="146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{E95787F3-D0A6-4DB6-A1C9-3C8FCC028DF9}</a:tableStyleId>
              </a:tblPr>
              <a:tblGrid>
                <a:gridCol w="2901050"/>
                <a:gridCol w="3491700"/>
                <a:gridCol w="5732675"/>
              </a:tblGrid>
              <a:tr h="62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효과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95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🔧 기술 실현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라스트마일 자율주행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공공/상업 주차장, 물류창고 등에 적용 가능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95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👨‍👩‍👧‍👦 사용자 편의성 향상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주차 스트레스 감소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주차 공간 탐색/충돌 위험 감소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95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🅿️ 공간 효율성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주차 최적화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경차/전기차 등 분류 주차로 공간 활용 극대화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95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♿ 사회적 포용성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교통 약자 고려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장애인·고령자 차량 자동 인식 및 근접 배치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95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⚡ 지속가능성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전기차 충전 구역 자동 배정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탄소중립 도시교통 인프라와 연결 가능</a:t>
                      </a:r>
                      <a:endParaRPr b="1"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0" name="Google Shape;520;g365c013ae5b_0_3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365c013ae5b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763" cy="685763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365c013ae5b_0_62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7" name="Google Shape;527;g365c013ae5b_0_62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528" name="Google Shape;528;g365c013ae5b_0_62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529" name="Google Shape;529;g365c013ae5b_0_62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i="0" lang="ko-KR" sz="2800" u="none" cap="none" strike="noStrike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</a:t>
              </a:r>
              <a:r>
                <a:rPr b="1" lang="ko-KR" sz="2800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기대효과</a:t>
              </a:r>
              <a:endParaRPr b="0" i="0" sz="28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530" name="Google Shape;530;g365c013ae5b_0_62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lang="ko-KR" sz="5400">
                  <a:solidFill>
                    <a:srgbClr val="3378C8"/>
                  </a:solidFill>
                </a:rPr>
                <a:t>10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531" name="Google Shape;531;g365c013ae5b_0_62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365c013ae5b_0_62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3" name="Google Shape;533;g365c013ae5b_0_62"/>
          <p:cNvGrpSpPr/>
          <p:nvPr/>
        </p:nvGrpSpPr>
        <p:grpSpPr>
          <a:xfrm>
            <a:off x="541800" y="1430280"/>
            <a:ext cx="10526160" cy="363900"/>
            <a:chOff x="541800" y="1430280"/>
            <a:chExt cx="10526160" cy="363900"/>
          </a:xfrm>
        </p:grpSpPr>
        <p:sp>
          <p:nvSpPr>
            <p:cNvPr id="534" name="Google Shape;534;g365c013ae5b_0_62"/>
            <p:cNvSpPr/>
            <p:nvPr/>
          </p:nvSpPr>
          <p:spPr>
            <a:xfrm>
              <a:off x="743760" y="1430280"/>
              <a:ext cx="10324200" cy="36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800"/>
                <a:buFont typeface="Noto Sans"/>
                <a:buNone/>
              </a:pPr>
              <a:r>
                <a:rPr b="1" lang="ko-KR" sz="1800">
                  <a:solidFill>
                    <a:srgbClr val="3B3838"/>
                  </a:solidFill>
                  <a:latin typeface="Noto Sans"/>
                  <a:ea typeface="Noto Sans"/>
                  <a:cs typeface="Noto Sans"/>
                  <a:sym typeface="Noto Sans"/>
                </a:rPr>
                <a:t>사업화 가능성</a:t>
              </a:r>
              <a:endParaRPr b="0" i="0" sz="18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535" name="Google Shape;535;g365c013ae5b_0_62"/>
            <p:cNvSpPr/>
            <p:nvPr/>
          </p:nvSpPr>
          <p:spPr>
            <a:xfrm>
              <a:off x="541800" y="1539000"/>
              <a:ext cx="101298" cy="112773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760" rotWithShape="0" algn="t" dir="5400000" dist="38160">
                <a:srgbClr val="3378C8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g365c013ae5b_0_62"/>
          <p:cNvSpPr/>
          <p:nvPr/>
        </p:nvSpPr>
        <p:spPr>
          <a:xfrm>
            <a:off x="8312400" y="854280"/>
            <a:ext cx="35031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Malgun Gothic"/>
              <a:buNone/>
            </a:pPr>
            <a:r>
              <a:rPr b="1" i="0" lang="ko-KR" sz="1400" u="none" cap="none" strike="noStrike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* 결과 제시 ④ 모델 평가 및 개선</a:t>
            </a:r>
            <a:endParaRPr b="0" i="0" sz="1400" u="none" cap="none" strike="noStrike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37" name="Google Shape;537;g365c013ae5b_0_62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8" name="Google Shape;538;g365c013ae5b_0_62"/>
          <p:cNvGraphicFramePr/>
          <p:nvPr/>
        </p:nvGraphicFramePr>
        <p:xfrm>
          <a:off x="376200" y="239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{EC17686A-5359-4166-B8D0-6EABA15CCB8E}</a:tableStyleId>
              </a:tblPr>
              <a:tblGrid>
                <a:gridCol w="1338350"/>
                <a:gridCol w="2266900"/>
                <a:gridCol w="2664850"/>
                <a:gridCol w="2797500"/>
                <a:gridCol w="2266900"/>
              </a:tblGrid>
              <a:tr h="54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/>
                        <a:t>구분</a:t>
                      </a:r>
                      <a:endParaRPr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/>
                        <a:t>사업 모델</a:t>
                      </a:r>
                      <a:endParaRPr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/>
                        <a:t>주요 고객</a:t>
                      </a:r>
                      <a:endParaRPr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/>
                        <a:t>수익 구조</a:t>
                      </a:r>
                      <a:endParaRPr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/>
                        <a:t>핵심 가치</a:t>
                      </a:r>
                      <a:endParaRPr sz="1900"/>
                    </a:p>
                  </a:txBody>
                  <a:tcPr marT="91425" marB="91425" marR="91425" marL="91425" anchor="ctr"/>
                </a:tc>
              </a:tr>
              <a:tr h="10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900"/>
                        <a:t>B2G</a:t>
                      </a:r>
                      <a:endParaRPr b="1"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/>
                        <a:t>공공 주차장 자동화 시스템</a:t>
                      </a:r>
                      <a:endParaRPr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/>
                        <a:t>지자체, 공공기관</a:t>
                      </a:r>
                      <a:endParaRPr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/>
                        <a:t>시스템 납품 + 유지보수 계약</a:t>
                      </a:r>
                      <a:endParaRPr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/>
                        <a:t>스마트시티 인프라 연계</a:t>
                      </a:r>
                      <a:endParaRPr sz="1900"/>
                    </a:p>
                  </a:txBody>
                  <a:tcPr marT="91425" marB="91425" marR="91425" marL="91425" anchor="ctr"/>
                </a:tc>
              </a:tr>
              <a:tr h="10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900"/>
                        <a:t>B2B</a:t>
                      </a:r>
                      <a:endParaRPr b="1"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/>
                        <a:t>대형 시설 자율주차 솔루션</a:t>
                      </a:r>
                      <a:endParaRPr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/>
                        <a:t>쇼핑몰, 물류센터, 아파트 단지</a:t>
                      </a:r>
                      <a:endParaRPr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/>
                        <a:t>솔루션 판매 + 구독형 유지비</a:t>
                      </a:r>
                      <a:endParaRPr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/>
                        <a:t>운영 효율화 + 고객 경험 개선</a:t>
                      </a:r>
                      <a:endParaRPr sz="1900"/>
                    </a:p>
                  </a:txBody>
                  <a:tcPr marT="91425" marB="91425" marR="91425" marL="91425" anchor="ctr"/>
                </a:tc>
              </a:tr>
              <a:tr h="100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900"/>
                        <a:t>B2C</a:t>
                      </a:r>
                      <a:endParaRPr b="1"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/>
                        <a:t>개인용 스마트 주차 로봇</a:t>
                      </a:r>
                      <a:endParaRPr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/>
                        <a:t>고급 EV 사용자, 스마트홈 고객</a:t>
                      </a:r>
                      <a:endParaRPr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/>
                        <a:t>로봇 판매 + 앱 서비스 구독</a:t>
                      </a:r>
                      <a:endParaRPr sz="1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/>
                        <a:t>개인화된 편의성과 자동화</a:t>
                      </a:r>
                      <a:endParaRPr sz="19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39" name="Google Shape;539;g365c013ae5b_0_6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0"/>
          <p:cNvPicPr preferRelativeResize="0"/>
          <p:nvPr/>
        </p:nvPicPr>
        <p:blipFill rotWithShape="1">
          <a:blip r:embed="rId4">
            <a:alphaModFix/>
          </a:blip>
          <a:srcRect b="22185" l="0" r="2091" t="0"/>
          <a:stretch/>
        </p:blipFill>
        <p:spPr>
          <a:xfrm rot="-5400000">
            <a:off x="10645200" y="3135600"/>
            <a:ext cx="2550600" cy="54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0"/>
          <p:cNvPicPr preferRelativeResize="0"/>
          <p:nvPr/>
        </p:nvPicPr>
        <p:blipFill rotWithShape="1">
          <a:blip r:embed="rId5">
            <a:alphaModFix/>
          </a:blip>
          <a:srcRect b="0" l="0" r="51762" t="5756"/>
          <a:stretch/>
        </p:blipFill>
        <p:spPr>
          <a:xfrm rot="10800000">
            <a:off x="360" y="5284440"/>
            <a:ext cx="1369080" cy="157356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10"/>
          <p:cNvSpPr/>
          <p:nvPr/>
        </p:nvSpPr>
        <p:spPr>
          <a:xfrm rot="10800000">
            <a:off x="173880" y="69840"/>
            <a:ext cx="12017520" cy="1220760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8" name="Google Shape;548;p10"/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549" name="Google Shape;549;p10"/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i="0" lang="ko-KR" sz="2800" u="none" cap="none" strike="noStrike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자체 평가 의견</a:t>
              </a:r>
              <a:endParaRPr b="0" i="0" sz="28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551" name="Google Shape;551;p10"/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lang="ko-KR" sz="5400">
                  <a:solidFill>
                    <a:srgbClr val="3378C8"/>
                  </a:solidFill>
                </a:rPr>
                <a:t>11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pic>
        <p:nvPicPr>
          <p:cNvPr id="552" name="Google Shape;552;p10"/>
          <p:cNvPicPr preferRelativeResize="0"/>
          <p:nvPr/>
        </p:nvPicPr>
        <p:blipFill rotWithShape="1">
          <a:blip r:embed="rId6">
            <a:alphaModFix amt="27000"/>
          </a:blip>
          <a:srcRect b="0" l="0" r="0" t="0"/>
          <a:stretch/>
        </p:blipFill>
        <p:spPr>
          <a:xfrm flipH="1">
            <a:off x="360" y="2130840"/>
            <a:ext cx="12191760" cy="2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10"/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0"/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5" name="Google Shape;555;p10"/>
          <p:cNvGrpSpPr/>
          <p:nvPr/>
        </p:nvGrpSpPr>
        <p:grpSpPr>
          <a:xfrm>
            <a:off x="541800" y="2407680"/>
            <a:ext cx="5363640" cy="1748520"/>
            <a:chOff x="541800" y="2407680"/>
            <a:chExt cx="5363640" cy="1748520"/>
          </a:xfrm>
        </p:grpSpPr>
        <p:sp>
          <p:nvSpPr>
            <p:cNvPr id="556" name="Google Shape;556;p10"/>
            <p:cNvSpPr/>
            <p:nvPr/>
          </p:nvSpPr>
          <p:spPr>
            <a:xfrm>
              <a:off x="541800" y="2408040"/>
              <a:ext cx="5363640" cy="174816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360" rotWithShape="0" algn="ctr">
                <a:srgbClr val="3378C8">
                  <a:alpha val="2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0"/>
            <p:cNvSpPr/>
            <p:nvPr/>
          </p:nvSpPr>
          <p:spPr>
            <a:xfrm rot="5400000">
              <a:off x="3177360" y="234720"/>
              <a:ext cx="93600" cy="4439520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0"/>
            <p:cNvSpPr/>
            <p:nvPr/>
          </p:nvSpPr>
          <p:spPr>
            <a:xfrm>
              <a:off x="758150" y="2900146"/>
              <a:ext cx="5051400" cy="10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000" lIns="90000" spcFirstLastPara="1" rIns="90000" wrap="square" tIns="450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800"/>
                <a:buFont typeface="Noto Sans"/>
                <a:buNone/>
              </a:pPr>
              <a:r>
                <a:rPr b="1" i="0" lang="ko-KR" sz="1800" u="none" cap="none" strike="noStrike">
                  <a:solidFill>
                    <a:srgbClr val="3378C8"/>
                  </a:solidFill>
                  <a:latin typeface="Noto Sans"/>
                  <a:ea typeface="Noto Sans"/>
                  <a:cs typeface="Noto Sans"/>
                  <a:sym typeface="Noto Sans"/>
                </a:rPr>
                <a:t>완성도 평가</a:t>
              </a:r>
              <a:endParaRPr b="1" i="0" sz="1800" u="none" cap="none" strike="noStrike">
                <a:solidFill>
                  <a:srgbClr val="3378C8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800"/>
                <a:buFont typeface="Noto Sans"/>
                <a:buNone/>
              </a:pPr>
              <a:r>
                <a:rPr b="1" lang="ko-KR" sz="1800">
                  <a:solidFill>
                    <a:srgbClr val="3378C8"/>
                  </a:solidFill>
                  <a:latin typeface="Noto Sans"/>
                  <a:ea typeface="Noto Sans"/>
                  <a:cs typeface="Noto Sans"/>
                  <a:sym typeface="Noto Sans"/>
                </a:rPr>
                <a:t>9/10</a:t>
              </a:r>
              <a:endParaRPr b="1" sz="1800">
                <a:solidFill>
                  <a:srgbClr val="3378C8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559" name="Google Shape;559;p10"/>
          <p:cNvGrpSpPr/>
          <p:nvPr/>
        </p:nvGrpSpPr>
        <p:grpSpPr>
          <a:xfrm>
            <a:off x="541800" y="4490640"/>
            <a:ext cx="5363640" cy="1748520"/>
            <a:chOff x="541800" y="4490640"/>
            <a:chExt cx="5363640" cy="1748520"/>
          </a:xfrm>
        </p:grpSpPr>
        <p:sp>
          <p:nvSpPr>
            <p:cNvPr id="560" name="Google Shape;560;p10"/>
            <p:cNvSpPr/>
            <p:nvPr/>
          </p:nvSpPr>
          <p:spPr>
            <a:xfrm>
              <a:off x="541800" y="4491000"/>
              <a:ext cx="5363640" cy="174816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360" rotWithShape="0" algn="ctr">
                <a:srgbClr val="FFD85C">
                  <a:alpha val="5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0"/>
            <p:cNvSpPr/>
            <p:nvPr/>
          </p:nvSpPr>
          <p:spPr>
            <a:xfrm rot="5400000">
              <a:off x="3177360" y="2317680"/>
              <a:ext cx="93600" cy="4439520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0"/>
            <p:cNvSpPr/>
            <p:nvPr/>
          </p:nvSpPr>
          <p:spPr>
            <a:xfrm>
              <a:off x="912240" y="5019120"/>
              <a:ext cx="4622400" cy="747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000" lIns="90000" spcFirstLastPara="1" rIns="90000" wrap="square" tIns="450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000"/>
                </a:buClr>
                <a:buSzPts val="1800"/>
                <a:buFont typeface="Noto Sans"/>
                <a:buNone/>
              </a:pPr>
              <a:r>
                <a:rPr b="1" i="0" lang="ko-KR" sz="1800" u="none" cap="none" strike="noStrike">
                  <a:solidFill>
                    <a:srgbClr val="FFC000"/>
                  </a:solidFill>
                  <a:latin typeface="Noto Sans"/>
                  <a:ea typeface="Noto Sans"/>
                  <a:cs typeface="Noto Sans"/>
                  <a:sym typeface="Noto Sans"/>
                </a:rPr>
                <a:t>추후 개선점이나 보완할 점</a:t>
              </a:r>
              <a:endParaRPr b="0" i="0" sz="18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pic>
        <p:nvPicPr>
          <p:cNvPr id="563" name="Google Shape;56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800000">
            <a:off x="378000" y="4327200"/>
            <a:ext cx="137880" cy="137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4" name="Google Shape;564;p10"/>
          <p:cNvGrpSpPr/>
          <p:nvPr/>
        </p:nvGrpSpPr>
        <p:grpSpPr>
          <a:xfrm>
            <a:off x="6324125" y="2404780"/>
            <a:ext cx="5363700" cy="1751210"/>
            <a:chOff x="541800" y="2470318"/>
            <a:chExt cx="5363700" cy="1751210"/>
          </a:xfrm>
        </p:grpSpPr>
        <p:sp>
          <p:nvSpPr>
            <p:cNvPr id="565" name="Google Shape;565;p10"/>
            <p:cNvSpPr/>
            <p:nvPr/>
          </p:nvSpPr>
          <p:spPr>
            <a:xfrm>
              <a:off x="541800" y="2473428"/>
              <a:ext cx="5363700" cy="174810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10"/>
              </a:schemeClr>
            </a:solidFill>
            <a:ln>
              <a:noFill/>
            </a:ln>
            <a:effectLst>
              <a:outerShdw blurRad="63360" rotWithShape="0" algn="ctr">
                <a:srgbClr val="3378C8">
                  <a:alpha val="2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0"/>
            <p:cNvSpPr/>
            <p:nvPr/>
          </p:nvSpPr>
          <p:spPr>
            <a:xfrm rot="5400000">
              <a:off x="3176845" y="297417"/>
              <a:ext cx="93600" cy="4439400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0"/>
            <p:cNvSpPr/>
            <p:nvPr/>
          </p:nvSpPr>
          <p:spPr>
            <a:xfrm>
              <a:off x="912450" y="2680988"/>
              <a:ext cx="4897200" cy="14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-323850" lvl="0" marL="45720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SzPts val="1500"/>
                <a:buFont typeface="Noto Sans"/>
                <a:buChar char="●"/>
              </a:pPr>
              <a:r>
                <a:rPr lang="ko-KR" sz="1500">
                  <a:latin typeface="Noto Sans"/>
                  <a:ea typeface="Noto Sans"/>
                  <a:cs typeface="Noto Sans"/>
                  <a:sym typeface="Noto Sans"/>
                </a:rPr>
                <a:t>주차, 신호탐지를 활용한 네비게이션 등등</a:t>
              </a:r>
              <a:endParaRPr sz="1500"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800"/>
                <a:buFont typeface="Noto Sans"/>
                <a:buNone/>
              </a:pPr>
              <a:r>
                <a:rPr lang="ko-KR" sz="1500">
                  <a:latin typeface="Noto Sans"/>
                  <a:ea typeface="Noto Sans"/>
                  <a:cs typeface="Noto Sans"/>
                  <a:sym typeface="Noto Sans"/>
                </a:rPr>
                <a:t>               목표 기능들을 대부분 구현함.</a:t>
              </a:r>
              <a:endParaRPr sz="15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568" name="Google Shape;568;p10"/>
          <p:cNvGrpSpPr/>
          <p:nvPr/>
        </p:nvGrpSpPr>
        <p:grpSpPr>
          <a:xfrm>
            <a:off x="1222945" y="4495315"/>
            <a:ext cx="10464880" cy="1748460"/>
            <a:chOff x="1004520" y="4490640"/>
            <a:chExt cx="10464880" cy="1748460"/>
          </a:xfrm>
        </p:grpSpPr>
        <p:sp>
          <p:nvSpPr>
            <p:cNvPr id="569" name="Google Shape;569;p10"/>
            <p:cNvSpPr/>
            <p:nvPr/>
          </p:nvSpPr>
          <p:spPr>
            <a:xfrm>
              <a:off x="6105700" y="4491000"/>
              <a:ext cx="5363700" cy="174810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10"/>
              </a:schemeClr>
            </a:solidFill>
            <a:ln>
              <a:noFill/>
            </a:ln>
            <a:effectLst>
              <a:outerShdw blurRad="63360" rotWithShape="0" algn="ctr">
                <a:srgbClr val="FFD85C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0"/>
            <p:cNvSpPr/>
            <p:nvPr/>
          </p:nvSpPr>
          <p:spPr>
            <a:xfrm rot="5400000">
              <a:off x="3177420" y="2317740"/>
              <a:ext cx="93600" cy="4439400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10"/>
          <p:cNvSpPr/>
          <p:nvPr/>
        </p:nvSpPr>
        <p:spPr>
          <a:xfrm rot="5400000">
            <a:off x="8959170" y="2322415"/>
            <a:ext cx="93600" cy="44394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0"/>
          <p:cNvSpPr/>
          <p:nvPr/>
        </p:nvSpPr>
        <p:spPr>
          <a:xfrm>
            <a:off x="6694765" y="4995745"/>
            <a:ext cx="46224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"/>
              <a:buChar char="●"/>
            </a:pPr>
            <a:r>
              <a:rPr lang="ko-KR">
                <a:latin typeface="Noto Sans"/>
                <a:ea typeface="Noto Sans"/>
                <a:cs typeface="Noto Sans"/>
                <a:sym typeface="Noto Sans"/>
              </a:rPr>
              <a:t>Yolon11n으로 차량의 번호판과 차종을 감지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"/>
              <a:buChar char="●"/>
            </a:pPr>
            <a:r>
              <a:rPr lang="ko-KR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Yolon11n으로 </a:t>
            </a:r>
            <a:r>
              <a:rPr lang="ko-KR">
                <a:latin typeface="Noto Sans"/>
                <a:ea typeface="Noto Sans"/>
                <a:cs typeface="Noto Sans"/>
                <a:sym typeface="Noto Sans"/>
              </a:rPr>
              <a:t>사람 객체 인식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"/>
              <a:buChar char="●"/>
            </a:pPr>
            <a:r>
              <a:rPr lang="ko-KR">
                <a:latin typeface="Noto Sans"/>
                <a:ea typeface="Noto Sans"/>
                <a:cs typeface="Noto Sans"/>
                <a:sym typeface="Noto Sans"/>
              </a:rPr>
              <a:t>slam 기반 내비게이션 기술 자동화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3" name="Google Shape;573;p1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g365c0f82da9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763" cy="6857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g365c0f82da9_0_20"/>
          <p:cNvPicPr preferRelativeResize="0"/>
          <p:nvPr/>
        </p:nvPicPr>
        <p:blipFill rotWithShape="1">
          <a:blip r:embed="rId4">
            <a:alphaModFix/>
          </a:blip>
          <a:srcRect b="22185" l="0" r="2095" t="0"/>
          <a:stretch/>
        </p:blipFill>
        <p:spPr>
          <a:xfrm rot="-5400000">
            <a:off x="10645201" y="3135601"/>
            <a:ext cx="2550598" cy="54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365c0f82da9_0_20"/>
          <p:cNvPicPr preferRelativeResize="0"/>
          <p:nvPr/>
        </p:nvPicPr>
        <p:blipFill rotWithShape="1">
          <a:blip r:embed="rId5">
            <a:alphaModFix/>
          </a:blip>
          <a:srcRect b="0" l="0" r="51763" t="5758"/>
          <a:stretch/>
        </p:blipFill>
        <p:spPr>
          <a:xfrm rot="10800000">
            <a:off x="358" y="5284441"/>
            <a:ext cx="1369082" cy="1573559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365c0f82da9_0_20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2" name="Google Shape;582;g365c0f82da9_0_20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583" name="Google Shape;583;g365c0f82da9_0_20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584" name="Google Shape;584;g365c0f82da9_0_20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i="0" lang="ko-KR" sz="2800" u="none" cap="none" strike="noStrike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자체 평가 의견</a:t>
              </a:r>
              <a:endParaRPr b="0" i="0" sz="28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585" name="Google Shape;585;g365c0f82da9_0_20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lang="ko-KR" sz="5400">
                  <a:solidFill>
                    <a:srgbClr val="3378C8"/>
                  </a:solidFill>
                </a:rPr>
                <a:t>11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pic>
        <p:nvPicPr>
          <p:cNvPr id="586" name="Google Shape;586;g365c0f82da9_0_20"/>
          <p:cNvPicPr preferRelativeResize="0"/>
          <p:nvPr/>
        </p:nvPicPr>
        <p:blipFill rotWithShape="1">
          <a:blip r:embed="rId6">
            <a:alphaModFix amt="27000"/>
          </a:blip>
          <a:srcRect b="0" l="0" r="0" t="0"/>
          <a:stretch/>
        </p:blipFill>
        <p:spPr>
          <a:xfrm flipH="1">
            <a:off x="360" y="2130840"/>
            <a:ext cx="12191760" cy="2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365c0f82da9_0_20"/>
          <p:cNvSpPr/>
          <p:nvPr/>
        </p:nvSpPr>
        <p:spPr>
          <a:xfrm>
            <a:off x="743760" y="1430280"/>
            <a:ext cx="109062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Noto Sans"/>
              <a:buNone/>
            </a:pPr>
            <a:r>
              <a:t/>
            </a:r>
            <a:endParaRPr b="0" i="0" sz="1800" u="none" cap="none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8" name="Google Shape;588;g365c0f82da9_0_20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365c0f82da9_0_20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0" name="Google Shape;590;g365c0f82da9_0_20"/>
          <p:cNvGrpSpPr/>
          <p:nvPr/>
        </p:nvGrpSpPr>
        <p:grpSpPr>
          <a:xfrm>
            <a:off x="541795" y="4490640"/>
            <a:ext cx="5363700" cy="1748460"/>
            <a:chOff x="541795" y="4490640"/>
            <a:chExt cx="5363700" cy="1748460"/>
          </a:xfrm>
        </p:grpSpPr>
        <p:sp>
          <p:nvSpPr>
            <p:cNvPr id="591" name="Google Shape;591;g365c0f82da9_0_20"/>
            <p:cNvSpPr/>
            <p:nvPr/>
          </p:nvSpPr>
          <p:spPr>
            <a:xfrm>
              <a:off x="541795" y="4491000"/>
              <a:ext cx="5363700" cy="174810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10"/>
              </a:schemeClr>
            </a:solidFill>
            <a:ln>
              <a:noFill/>
            </a:ln>
            <a:effectLst>
              <a:outerShdw blurRad="63360" rotWithShape="0" algn="ctr">
                <a:srgbClr val="3378C8">
                  <a:alpha val="2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g365c0f82da9_0_20"/>
            <p:cNvSpPr/>
            <p:nvPr/>
          </p:nvSpPr>
          <p:spPr>
            <a:xfrm rot="5400000">
              <a:off x="3197065" y="2317740"/>
              <a:ext cx="93600" cy="4439400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g365c0f82da9_0_20"/>
            <p:cNvSpPr/>
            <p:nvPr/>
          </p:nvSpPr>
          <p:spPr>
            <a:xfrm>
              <a:off x="912445" y="5019120"/>
              <a:ext cx="46224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800"/>
                <a:buFont typeface="Noto Sans"/>
                <a:buNone/>
              </a:pPr>
              <a:r>
                <a:rPr b="1" i="0" lang="ko-KR" sz="1800" u="none" cap="none" strike="noStrike">
                  <a:solidFill>
                    <a:srgbClr val="3378C8"/>
                  </a:solidFill>
                  <a:latin typeface="Noto Sans"/>
                  <a:ea typeface="Noto Sans"/>
                  <a:cs typeface="Noto Sans"/>
                  <a:sym typeface="Noto Sans"/>
                </a:rPr>
                <a:t>느낀 점이나 경험한 성과</a:t>
              </a:r>
              <a:endParaRPr b="0" i="0" sz="16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594" name="Google Shape;594;g365c0f82da9_0_20"/>
          <p:cNvGrpSpPr/>
          <p:nvPr/>
        </p:nvGrpSpPr>
        <p:grpSpPr>
          <a:xfrm>
            <a:off x="541795" y="2407680"/>
            <a:ext cx="5363700" cy="1748460"/>
            <a:chOff x="6396120" y="2407680"/>
            <a:chExt cx="5363700" cy="1748460"/>
          </a:xfrm>
        </p:grpSpPr>
        <p:sp>
          <p:nvSpPr>
            <p:cNvPr id="595" name="Google Shape;595;g365c0f82da9_0_20"/>
            <p:cNvSpPr/>
            <p:nvPr/>
          </p:nvSpPr>
          <p:spPr>
            <a:xfrm>
              <a:off x="6396120" y="2408040"/>
              <a:ext cx="5363700" cy="174810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10"/>
              </a:schemeClr>
            </a:solidFill>
            <a:ln>
              <a:noFill/>
            </a:ln>
            <a:effectLst>
              <a:outerShdw blurRad="63360" rotWithShape="0" algn="ctr">
                <a:srgbClr val="FFD85C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g365c0f82da9_0_20"/>
            <p:cNvSpPr/>
            <p:nvPr/>
          </p:nvSpPr>
          <p:spPr>
            <a:xfrm rot="5400000">
              <a:off x="9031740" y="234780"/>
              <a:ext cx="93600" cy="4439400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g365c0f82da9_0_20"/>
            <p:cNvSpPr/>
            <p:nvPr/>
          </p:nvSpPr>
          <p:spPr>
            <a:xfrm>
              <a:off x="6636240" y="2900160"/>
              <a:ext cx="49953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800"/>
                <a:buFont typeface="Noto Sans"/>
                <a:buNone/>
              </a:pPr>
              <a:r>
                <a:rPr b="1" i="0" lang="ko-KR" sz="1800" u="none" cap="none" strike="noStrike">
                  <a:solidFill>
                    <a:srgbClr val="FFC000"/>
                  </a:solidFill>
                  <a:latin typeface="Noto Sans"/>
                  <a:ea typeface="Noto Sans"/>
                  <a:cs typeface="Noto Sans"/>
                  <a:sym typeface="Noto Sans"/>
                </a:rPr>
                <a:t>잘한 부분과 아쉬운 점</a:t>
              </a:r>
              <a:endParaRPr b="0" i="0" sz="18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pic>
        <p:nvPicPr>
          <p:cNvPr id="598" name="Google Shape;598;g365c0f82da9_0_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800001">
            <a:off x="378000" y="4327200"/>
            <a:ext cx="137880" cy="137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9" name="Google Shape;599;g365c0f82da9_0_20"/>
          <p:cNvGrpSpPr/>
          <p:nvPr/>
        </p:nvGrpSpPr>
        <p:grpSpPr>
          <a:xfrm>
            <a:off x="6323995" y="4490640"/>
            <a:ext cx="5363700" cy="1748460"/>
            <a:chOff x="541795" y="4534190"/>
            <a:chExt cx="5363700" cy="1748460"/>
          </a:xfrm>
        </p:grpSpPr>
        <p:sp>
          <p:nvSpPr>
            <p:cNvPr id="600" name="Google Shape;600;g365c0f82da9_0_20"/>
            <p:cNvSpPr/>
            <p:nvPr/>
          </p:nvSpPr>
          <p:spPr>
            <a:xfrm>
              <a:off x="541795" y="4534550"/>
              <a:ext cx="5363700" cy="174810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10"/>
              </a:schemeClr>
            </a:solidFill>
            <a:ln>
              <a:noFill/>
            </a:ln>
            <a:effectLst>
              <a:outerShdw blurRad="63360" rotWithShape="0" algn="ctr">
                <a:srgbClr val="3378C8">
                  <a:alpha val="2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g365c0f82da9_0_20"/>
            <p:cNvSpPr/>
            <p:nvPr/>
          </p:nvSpPr>
          <p:spPr>
            <a:xfrm rot="5400000">
              <a:off x="3197065" y="2361290"/>
              <a:ext cx="93600" cy="4439400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g365c0f82da9_0_20"/>
            <p:cNvSpPr/>
            <p:nvPr/>
          </p:nvSpPr>
          <p:spPr>
            <a:xfrm>
              <a:off x="697350" y="5019125"/>
              <a:ext cx="50832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-3175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Noto Sans"/>
                <a:buChar char="●"/>
              </a:pPr>
              <a:r>
                <a:rPr lang="ko-KR">
                  <a:latin typeface="Noto Sans"/>
                  <a:ea typeface="Noto Sans"/>
                  <a:cs typeface="Noto Sans"/>
                  <a:sym typeface="Noto Sans"/>
                </a:rPr>
                <a:t>단순한 기술구현이 아닌 범용적인 무인 솔루션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-3175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Noto Sans"/>
                <a:buChar char="●"/>
              </a:pPr>
              <a:r>
                <a:rPr lang="ko-KR">
                  <a:latin typeface="Noto Sans"/>
                  <a:ea typeface="Noto Sans"/>
                  <a:cs typeface="Noto Sans"/>
                  <a:sym typeface="Noto Sans"/>
                </a:rPr>
                <a:t>장애인용 주차, 사용자 주차 스트레스 감소 등  무궁무진한 비즈니스 모델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603" name="Google Shape;603;g365c0f82da9_0_20"/>
          <p:cNvGrpSpPr/>
          <p:nvPr/>
        </p:nvGrpSpPr>
        <p:grpSpPr>
          <a:xfrm>
            <a:off x="6323995" y="2364130"/>
            <a:ext cx="5363700" cy="1748460"/>
            <a:chOff x="6178870" y="2407680"/>
            <a:chExt cx="5363700" cy="1748460"/>
          </a:xfrm>
        </p:grpSpPr>
        <p:sp>
          <p:nvSpPr>
            <p:cNvPr id="604" name="Google Shape;604;g365c0f82da9_0_20"/>
            <p:cNvSpPr/>
            <p:nvPr/>
          </p:nvSpPr>
          <p:spPr>
            <a:xfrm>
              <a:off x="6178870" y="2408040"/>
              <a:ext cx="5363700" cy="174810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10"/>
              </a:schemeClr>
            </a:solidFill>
            <a:ln>
              <a:noFill/>
            </a:ln>
            <a:effectLst>
              <a:outerShdw blurRad="63360" rotWithShape="0" algn="ctr">
                <a:srgbClr val="FFD85C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g365c0f82da9_0_20"/>
            <p:cNvSpPr/>
            <p:nvPr/>
          </p:nvSpPr>
          <p:spPr>
            <a:xfrm rot="5400000">
              <a:off x="8814490" y="234780"/>
              <a:ext cx="93600" cy="4439400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" name="Google Shape;606;g365c0f82da9_0_20"/>
          <p:cNvSpPr/>
          <p:nvPr/>
        </p:nvSpPr>
        <p:spPr>
          <a:xfrm>
            <a:off x="6479675" y="2598763"/>
            <a:ext cx="5083200" cy="13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400"/>
              <a:buFont typeface="Noto Sans"/>
              <a:buChar char="●"/>
            </a:pPr>
            <a:r>
              <a:rPr lang="ko-KR">
                <a:solidFill>
                  <a:srgbClr val="3B3838"/>
                </a:solidFill>
                <a:latin typeface="Noto Sans"/>
                <a:ea typeface="Noto Sans"/>
                <a:cs typeface="Noto Sans"/>
                <a:sym typeface="Noto Sans"/>
              </a:rPr>
              <a:t>짧은 시간이었음에도 불구하고 수업내용의 기술들을 구현.</a:t>
            </a:r>
            <a:endParaRPr>
              <a:solidFill>
                <a:srgbClr val="3B3838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400"/>
              <a:buFont typeface="Noto Sans"/>
              <a:buChar char="●"/>
            </a:pPr>
            <a:r>
              <a:rPr lang="ko-KR">
                <a:solidFill>
                  <a:srgbClr val="3B3838"/>
                </a:solidFill>
                <a:latin typeface="Noto Sans"/>
                <a:ea typeface="Noto Sans"/>
                <a:cs typeface="Noto Sans"/>
                <a:sym typeface="Noto Sans"/>
              </a:rPr>
              <a:t>프로젝트 중간에 나온 아이디어들도 구현</a:t>
            </a:r>
            <a:endParaRPr>
              <a:solidFill>
                <a:srgbClr val="3B3838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B3838"/>
                </a:solidFill>
                <a:latin typeface="Noto Sans"/>
                <a:ea typeface="Noto Sans"/>
                <a:cs typeface="Noto Sans"/>
                <a:sym typeface="Noto Sans"/>
              </a:rPr>
              <a:t>—----------------------------------------------------------------------------------</a:t>
            </a:r>
            <a:endParaRPr>
              <a:solidFill>
                <a:srgbClr val="3B3838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400"/>
              <a:buFont typeface="Noto Sans"/>
              <a:buChar char="●"/>
            </a:pPr>
            <a:r>
              <a:rPr lang="ko-KR">
                <a:solidFill>
                  <a:srgbClr val="3B3838"/>
                </a:solidFill>
                <a:latin typeface="Noto Sans"/>
                <a:ea typeface="Noto Sans"/>
                <a:cs typeface="Noto Sans"/>
                <a:sym typeface="Noto Sans"/>
              </a:rPr>
              <a:t>AI 모델을 시간 상 사용하지 못 함.</a:t>
            </a:r>
            <a:endParaRPr>
              <a:solidFill>
                <a:srgbClr val="3B3838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400"/>
              <a:buFont typeface="Noto Sans"/>
              <a:buChar char="●"/>
            </a:pPr>
            <a:r>
              <a:rPr lang="ko-KR">
                <a:solidFill>
                  <a:srgbClr val="3B3838"/>
                </a:solidFill>
                <a:latin typeface="Noto Sans"/>
                <a:ea typeface="Noto Sans"/>
                <a:cs typeface="Noto Sans"/>
                <a:sym typeface="Noto Sans"/>
              </a:rPr>
              <a:t>SLAM을 구현을 못 함.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>
              <a:solidFill>
                <a:srgbClr val="3B3838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07" name="Google Shape;607;g365c0f82da9_0_2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67f3179e72_149_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613" name="Google Shape;613;g367f3179e72_149_0" title="스크린캐스트 2025년 06월 13일 14시 16분 13초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150" y="218550"/>
            <a:ext cx="10885100" cy="64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6d4444319_2_16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g366d4444319_2_16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119" name="Google Shape;119;g366d4444319_2_16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20" name="Google Shape;120;g366d4444319_2_16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Autorace_detection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21" name="Google Shape;121;g366d4444319_2_16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1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22" name="Google Shape;122;g366d4444319_2_16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66d4444319_2_16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66d4444319_2_16"/>
          <p:cNvSpPr/>
          <p:nvPr/>
        </p:nvSpPr>
        <p:spPr>
          <a:xfrm>
            <a:off x="480450" y="1484625"/>
            <a:ext cx="101298" cy="112773"/>
          </a:xfrm>
          <a:custGeom>
            <a:rect b="b" l="l" r="r" t="t"/>
            <a:pathLst>
              <a:path extrusionOk="0" h="506845" w="450214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</a:ln>
          <a:effectLst>
            <a:outerShdw blurRad="50760" rotWithShape="0" algn="t" dir="5400000" dist="38160">
              <a:srgbClr val="3378C8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g366d4444319_2_16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366d4444319_2_16"/>
          <p:cNvSpPr txBox="1"/>
          <p:nvPr/>
        </p:nvSpPr>
        <p:spPr>
          <a:xfrm>
            <a:off x="7335575" y="2139250"/>
            <a:ext cx="4233900" cy="45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Malgun Gothic"/>
                <a:ea typeface="Malgun Gothic"/>
                <a:cs typeface="Malgun Gothic"/>
                <a:sym typeface="Malgun Gothic"/>
              </a:rPr>
              <a:t>감지 → 명령 선택 → 제어 → 주행 실행</a:t>
            </a:r>
            <a:endParaRPr b="1"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1.감지 단계 (Detect)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detect_lane.py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detect_traffic_light.py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detect_sign_combine.py</a:t>
            </a:r>
            <a:endParaRPr>
              <a:solidFill>
                <a:srgbClr val="1880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</a:t>
            </a: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MUX 선택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-현재 모드(</a:t>
            </a:r>
            <a:r>
              <a:rPr lang="ko-KR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/mode/cmd_source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)에 따라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하나의 </a:t>
            </a:r>
            <a:r>
              <a:rPr lang="ko-KR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/cmd_vel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 선택하여 출력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3.제어 단계 (Control)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control</a:t>
            </a:r>
            <a:r>
              <a:rPr lang="ko-KR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_lane.py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control_traffic_light.py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detect_parking.py,detect_stop_tunnel.py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4.최종 주행 (Drive)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g366d4444319_2_1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8" name="Google Shape;128;g366d4444319_2_16"/>
          <p:cNvSpPr/>
          <p:nvPr/>
        </p:nvSpPr>
        <p:spPr>
          <a:xfrm>
            <a:off x="581750" y="1408988"/>
            <a:ext cx="48624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800"/>
              <a:buFont typeface="Malgun Gothic"/>
              <a:buNone/>
            </a:pPr>
            <a:r>
              <a:rPr b="1" lang="ko-KR" sz="2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Flow Chart </a:t>
            </a:r>
            <a:endParaRPr b="1" sz="23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29" name="Google Shape;129;g366d4444319_2_16" title="mux 다이어그램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50" y="3220312"/>
            <a:ext cx="6306000" cy="2419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7f3179e72_1_23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" name="Google Shape;135;g367f3179e72_1_23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136" name="Google Shape;136;g367f3179e72_1_23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37" name="Google Shape;137;g367f3179e72_1_23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Autorace_detection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38" name="Google Shape;138;g367f3179e72_1_23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2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39" name="Google Shape;139;g367f3179e72_1_23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67f3179e72_1_23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g367f3179e72_1_23"/>
          <p:cNvGrpSpPr/>
          <p:nvPr/>
        </p:nvGrpSpPr>
        <p:grpSpPr>
          <a:xfrm>
            <a:off x="480450" y="1375905"/>
            <a:ext cx="10526160" cy="638400"/>
            <a:chOff x="541800" y="1430280"/>
            <a:chExt cx="10526160" cy="638400"/>
          </a:xfrm>
        </p:grpSpPr>
        <p:sp>
          <p:nvSpPr>
            <p:cNvPr id="142" name="Google Shape;142;g367f3179e72_1_23"/>
            <p:cNvSpPr/>
            <p:nvPr/>
          </p:nvSpPr>
          <p:spPr>
            <a:xfrm>
              <a:off x="743760" y="1430280"/>
              <a:ext cx="10324200" cy="6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800"/>
                <a:buFont typeface="Noto Sans"/>
                <a:buNone/>
              </a:pPr>
              <a:r>
                <a:rPr b="1" lang="ko-KR" sz="2300">
                  <a:solidFill>
                    <a:srgbClr val="3B3838"/>
                  </a:solidFill>
                  <a:latin typeface="Noto Sans"/>
                  <a:ea typeface="Noto Sans"/>
                  <a:cs typeface="Noto Sans"/>
                  <a:sym typeface="Noto Sans"/>
                </a:rPr>
                <a:t>detect_lane.py</a:t>
              </a:r>
              <a:endParaRPr b="0" i="0" sz="18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43" name="Google Shape;143;g367f3179e72_1_23"/>
            <p:cNvSpPr/>
            <p:nvPr/>
          </p:nvSpPr>
          <p:spPr>
            <a:xfrm>
              <a:off x="541800" y="1539000"/>
              <a:ext cx="101298" cy="112773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760" rotWithShape="0" algn="t" dir="5400000" dist="38160">
                <a:srgbClr val="3378C8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" name="Google Shape;144;g367f3179e72_1_23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67f3179e72_1_23" title="스크린샷 2025-06-12 20-26-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575" y="2233655"/>
            <a:ext cx="4787302" cy="44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67f3179e72_1_2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7" name="Google Shape;147;g367f3179e72_1_23"/>
          <p:cNvSpPr txBox="1"/>
          <p:nvPr/>
        </p:nvSpPr>
        <p:spPr>
          <a:xfrm>
            <a:off x="6370250" y="1917001"/>
            <a:ext cx="5500800" cy="45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Malgun Gothic"/>
                <a:ea typeface="Malgun Gothic"/>
                <a:cs typeface="Malgun Gothic"/>
                <a:sym typeface="Malgun Gothic"/>
              </a:rPr>
              <a:t>흐름 요약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카메라 영상 수신</a:t>
            </a:r>
            <a:b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ko-KR">
                <a:solidFill>
                  <a:srgbClr val="1880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/camera/image_raw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토픽으로 실시간 이미지 입력</a:t>
            </a:r>
            <a:b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HSV 색공간 변환</a:t>
            </a:r>
            <a:b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OpenCV로 BGR 이미지를 HSV로 변환</a:t>
            </a:r>
            <a:b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흰색/노란색 마스킹</a:t>
            </a:r>
            <a:b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HSV 범위 내 픽셀만 필터링해 차선만 추출</a:t>
            </a:r>
            <a:b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곡선 피팅 및 시각화</a:t>
            </a:r>
            <a:b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추출된 픽셀을 기반으로 곡선을 추정하고 시각화</a:t>
            </a:r>
            <a:b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detect_lane.py 실행</a:t>
            </a:r>
            <a:b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전체 과정을 통해 차선 정보를 처리하고 출력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8" name="Google Shape;148;g367f3179e72_1_23" title="ChatGPT Image 2025년 6월 13일 오전 09_29_2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950" y="2233655"/>
            <a:ext cx="4402918" cy="4402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7f3179e72_0_65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" name="Google Shape;154;g367f3179e72_0_65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155" name="Google Shape;155;g367f3179e72_0_65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56" name="Google Shape;156;g367f3179e72_0_65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Autorace_detection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57" name="Google Shape;157;g367f3179e72_0_65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2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58" name="Google Shape;158;g367f3179e72_0_65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67f3179e72_0_65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" name="Google Shape;160;g367f3179e72_0_65"/>
          <p:cNvGrpSpPr/>
          <p:nvPr/>
        </p:nvGrpSpPr>
        <p:grpSpPr>
          <a:xfrm>
            <a:off x="480450" y="1375905"/>
            <a:ext cx="10526160" cy="638400"/>
            <a:chOff x="541800" y="1430280"/>
            <a:chExt cx="10526160" cy="638400"/>
          </a:xfrm>
        </p:grpSpPr>
        <p:sp>
          <p:nvSpPr>
            <p:cNvPr id="161" name="Google Shape;161;g367f3179e72_0_65"/>
            <p:cNvSpPr/>
            <p:nvPr/>
          </p:nvSpPr>
          <p:spPr>
            <a:xfrm>
              <a:off x="743760" y="1430280"/>
              <a:ext cx="10324200" cy="6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800"/>
                <a:buFont typeface="Noto Sans"/>
                <a:buNone/>
              </a:pPr>
              <a:r>
                <a:rPr b="1" lang="ko-KR" sz="2300">
                  <a:solidFill>
                    <a:srgbClr val="3B3838"/>
                  </a:solidFill>
                  <a:latin typeface="Noto Sans"/>
                  <a:ea typeface="Noto Sans"/>
                  <a:cs typeface="Noto Sans"/>
                  <a:sym typeface="Noto Sans"/>
                </a:rPr>
                <a:t>detect_lane.py</a:t>
              </a:r>
              <a:endParaRPr b="1" i="0" sz="25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62" name="Google Shape;162;g367f3179e72_0_65"/>
            <p:cNvSpPr/>
            <p:nvPr/>
          </p:nvSpPr>
          <p:spPr>
            <a:xfrm>
              <a:off x="541800" y="1539000"/>
              <a:ext cx="101298" cy="112773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760" rotWithShape="0" algn="t" dir="5400000" dist="38160">
                <a:srgbClr val="3378C8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3" name="Google Shape;163;g367f3179e72_0_65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278210" y="1925425"/>
            <a:ext cx="12191760" cy="2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367f3179e72_0_6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5" name="Google Shape;165;g367f3179e72_0_65"/>
          <p:cNvSpPr txBox="1"/>
          <p:nvPr/>
        </p:nvSpPr>
        <p:spPr>
          <a:xfrm>
            <a:off x="6427800" y="2099600"/>
            <a:ext cx="5101200" cy="43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self.</a:t>
            </a:r>
            <a:r>
              <a:rPr b="1" lang="ko-KR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declare_parameter</a:t>
            </a:r>
            <a:r>
              <a:rPr b="1" lang="ko-KR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endParaRPr b="1"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(색상 필터링 범위)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eriod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파라미터들(hue,saturation,lightness 등등)을 한꺼번에 선언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eriod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흰/노란색 각각 hue, saturation, lightness 범위를 설정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eriod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흰/노란색 차선을 구분하여 처리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eriod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Calibration_mode가 True라면 파라미터를 실시간 수정 가능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6" name="Google Shape;166;g367f3179e72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250" y="2014300"/>
            <a:ext cx="4117375" cy="464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7f3179e72_0_86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g367f3179e72_0_86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173" name="Google Shape;173;g367f3179e72_0_86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74" name="Google Shape;174;g367f3179e72_0_86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Autorace_detection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75" name="Google Shape;175;g367f3179e72_0_86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2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76" name="Google Shape;176;g367f3179e72_0_86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67f3179e72_0_86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g367f3179e72_0_86"/>
          <p:cNvGrpSpPr/>
          <p:nvPr/>
        </p:nvGrpSpPr>
        <p:grpSpPr>
          <a:xfrm>
            <a:off x="480450" y="1375905"/>
            <a:ext cx="10526160" cy="638400"/>
            <a:chOff x="541800" y="1430280"/>
            <a:chExt cx="10526160" cy="638400"/>
          </a:xfrm>
        </p:grpSpPr>
        <p:sp>
          <p:nvSpPr>
            <p:cNvPr id="179" name="Google Shape;179;g367f3179e72_0_86"/>
            <p:cNvSpPr/>
            <p:nvPr/>
          </p:nvSpPr>
          <p:spPr>
            <a:xfrm>
              <a:off x="743760" y="1430280"/>
              <a:ext cx="10324200" cy="6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800"/>
                <a:buFont typeface="Noto Sans"/>
                <a:buNone/>
              </a:pPr>
              <a:r>
                <a:rPr b="1" lang="ko-KR" sz="2300">
                  <a:solidFill>
                    <a:srgbClr val="3B3838"/>
                  </a:solidFill>
                  <a:latin typeface="Noto Sans"/>
                  <a:ea typeface="Noto Sans"/>
                  <a:cs typeface="Noto Sans"/>
                  <a:sym typeface="Noto Sans"/>
                </a:rPr>
                <a:t>detect_lane.py</a:t>
              </a:r>
              <a:endParaRPr b="1" i="0" sz="25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80" name="Google Shape;180;g367f3179e72_0_86"/>
            <p:cNvSpPr/>
            <p:nvPr/>
          </p:nvSpPr>
          <p:spPr>
            <a:xfrm>
              <a:off x="541800" y="1539000"/>
              <a:ext cx="101298" cy="112773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760" rotWithShape="0" algn="t" dir="5400000" dist="38160">
                <a:srgbClr val="3378C8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1" name="Google Shape;181;g367f3179e72_0_86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367f3179e72_0_86"/>
          <p:cNvSpPr txBox="1"/>
          <p:nvPr/>
        </p:nvSpPr>
        <p:spPr>
          <a:xfrm>
            <a:off x="6580225" y="2099600"/>
            <a:ext cx="5527800" cy="44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Malgun Gothic"/>
                <a:ea typeface="Malgun Gothic"/>
                <a:cs typeface="Malgun Gothic"/>
                <a:sym typeface="Malgun Gothic"/>
              </a:rPr>
              <a:t>중심선 x좌표 송신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AutoNum type="arabicPeriod"/>
            </a:pP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detected_lane 토픽으로 중심선 x좌표를 퍼블리시. 다른 노드(차량 조향 제어)가 사용할 수 있도록 보내줌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구독자 및 이미지 퍼블리셔 선언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eriod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 이미지(image_input) 수신 -&gt; 콜백 cbFindLane()실행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eriod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출력 이미지 송신(image_output) -&gt; 중심선이 표시된 결과 이미지 퍼블리시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eriod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raw 또는 compressed 둘 다 사용가능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eriod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퍼블리시한 이미지를 RQT로 확인 가능.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" name="Google Shape;183;g367f3179e72_0_8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84" name="Google Shape;184;g367f3179e72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000" y="2780875"/>
            <a:ext cx="6261212" cy="431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67f3179e72_0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000" y="3978886"/>
            <a:ext cx="6245975" cy="1591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7f3179e72_0_43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g367f3179e72_0_43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192" name="Google Shape;192;g367f3179e72_0_43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93" name="Google Shape;193;g367f3179e72_0_43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Autorace_detection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94" name="Google Shape;194;g367f3179e72_0_43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2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95" name="Google Shape;195;g367f3179e72_0_43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67f3179e72_0_43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g367f3179e72_0_43"/>
          <p:cNvGrpSpPr/>
          <p:nvPr/>
        </p:nvGrpSpPr>
        <p:grpSpPr>
          <a:xfrm>
            <a:off x="480450" y="1375905"/>
            <a:ext cx="10526160" cy="638400"/>
            <a:chOff x="541800" y="1430280"/>
            <a:chExt cx="10526160" cy="638400"/>
          </a:xfrm>
        </p:grpSpPr>
        <p:sp>
          <p:nvSpPr>
            <p:cNvPr id="198" name="Google Shape;198;g367f3179e72_0_43"/>
            <p:cNvSpPr/>
            <p:nvPr/>
          </p:nvSpPr>
          <p:spPr>
            <a:xfrm>
              <a:off x="743760" y="1430280"/>
              <a:ext cx="10324200" cy="6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800"/>
                <a:buFont typeface="Noto Sans"/>
                <a:buNone/>
              </a:pPr>
              <a:r>
                <a:rPr b="1" lang="ko-KR" sz="190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detect_lane.py</a:t>
              </a:r>
              <a:endParaRPr b="1" i="0" sz="2100" u="none" cap="none" strike="noStrike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199" name="Google Shape;199;g367f3179e72_0_43"/>
            <p:cNvSpPr/>
            <p:nvPr/>
          </p:nvSpPr>
          <p:spPr>
            <a:xfrm>
              <a:off x="541800" y="1539000"/>
              <a:ext cx="101298" cy="112773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760" rotWithShape="0" algn="t" dir="5400000" dist="38160">
                <a:srgbClr val="3378C8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0" name="Google Shape;200;g367f3179e72_0_43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367f3179e72_0_4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02" name="Google Shape;202;g367f3179e72_0_43" title="스크린샷 2025-06-13 10-52-5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50" y="1927912"/>
            <a:ext cx="4933776" cy="47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367f3179e72_0_43"/>
          <p:cNvSpPr txBox="1"/>
          <p:nvPr/>
        </p:nvSpPr>
        <p:spPr>
          <a:xfrm>
            <a:off x="5807100" y="2099600"/>
            <a:ext cx="6384300" cy="43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</a:rPr>
              <a:t>cbFindLane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AutoNum type="arabicPeriod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 중 1프레임만 처리(연산 최적화)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AutoNum type="arabicPeriod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흰색과 노란색 차선 각각 감지(cv_white/yellow_lane)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AutoNum type="arabicPeriod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픽셀이 많으면(fraction&gt;3000) fit_from_lines(), 데이터에 이상이 생기면 예외처리로 sliding_window()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AutoNum type="arabicPeriod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중심 차선, 상태 이미지, 퍼블리시 수행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5c0f82da9_0_297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g365c0f82da9_0_297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210" name="Google Shape;210;g365c0f82da9_0_297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11" name="Google Shape;211;g365c0f82da9_0_297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Autorace_detection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12" name="Google Shape;212;g365c0f82da9_0_297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2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213" name="Google Shape;213;g365c0f82da9_0_297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65c0f82da9_0_297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g365c0f82da9_0_297"/>
          <p:cNvGrpSpPr/>
          <p:nvPr/>
        </p:nvGrpSpPr>
        <p:grpSpPr>
          <a:xfrm>
            <a:off x="480450" y="1375905"/>
            <a:ext cx="10526160" cy="638400"/>
            <a:chOff x="541800" y="1430280"/>
            <a:chExt cx="10526160" cy="638400"/>
          </a:xfrm>
        </p:grpSpPr>
        <p:sp>
          <p:nvSpPr>
            <p:cNvPr id="216" name="Google Shape;216;g365c0f82da9_0_297"/>
            <p:cNvSpPr/>
            <p:nvPr/>
          </p:nvSpPr>
          <p:spPr>
            <a:xfrm>
              <a:off x="743760" y="1430280"/>
              <a:ext cx="10324200" cy="6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800"/>
                <a:buFont typeface="Noto Sans"/>
                <a:buNone/>
              </a:pPr>
              <a:r>
                <a:rPr b="1" lang="ko-KR" sz="2300">
                  <a:solidFill>
                    <a:srgbClr val="3B3838"/>
                  </a:solidFill>
                  <a:latin typeface="Noto Sans"/>
                  <a:ea typeface="Noto Sans"/>
                  <a:cs typeface="Noto Sans"/>
                  <a:sym typeface="Noto Sans"/>
                </a:rPr>
                <a:t>detect_lane.py</a:t>
              </a:r>
              <a:endParaRPr b="1" i="0" sz="25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17" name="Google Shape;217;g365c0f82da9_0_297"/>
            <p:cNvSpPr/>
            <p:nvPr/>
          </p:nvSpPr>
          <p:spPr>
            <a:xfrm>
              <a:off x="541800" y="1539000"/>
              <a:ext cx="101298" cy="112773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760" rotWithShape="0" algn="t" dir="5400000" dist="38160">
                <a:srgbClr val="3378C8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8" name="Google Shape;218;g365c0f82da9_0_297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365c0f82da9_0_297"/>
          <p:cNvSpPr txBox="1"/>
          <p:nvPr/>
        </p:nvSpPr>
        <p:spPr>
          <a:xfrm>
            <a:off x="6436800" y="2343600"/>
            <a:ext cx="5527800" cy="44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Malgun Gothic"/>
                <a:ea typeface="Malgun Gothic"/>
                <a:cs typeface="Malgun Gothic"/>
                <a:sym typeface="Malgun Gothic"/>
              </a:rPr>
              <a:t>하얀/노란 차선 부분</a:t>
            </a:r>
            <a:endParaRPr b="1"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Malgun Gothic"/>
                <a:ea typeface="Malgun Gothic"/>
                <a:cs typeface="Malgun Gothic"/>
                <a:sym typeface="Malgun Gothic"/>
              </a:rPr>
              <a:t>1.</a:t>
            </a:r>
            <a:r>
              <a:rPr lang="ko-KR" sz="1700">
                <a:latin typeface="Malgun Gothic"/>
                <a:ea typeface="Malgun Gothic"/>
                <a:cs typeface="Malgun Gothic"/>
                <a:sym typeface="Malgun Gothic"/>
              </a:rPr>
              <a:t>마스킹에 더 안정적으로 하기 위해 </a:t>
            </a:r>
            <a:r>
              <a:rPr lang="ko-KR" sz="1700">
                <a:latin typeface="Malgun Gothic"/>
                <a:ea typeface="Malgun Gothic"/>
                <a:cs typeface="Malgun Gothic"/>
                <a:sym typeface="Malgun Gothic"/>
              </a:rPr>
              <a:t>이미지를 BGR-&gt;HSV로 변경(hsv=cv2.cvtColor)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Malgun Gothic"/>
                <a:ea typeface="Malgun Gothic"/>
                <a:cs typeface="Malgun Gothic"/>
                <a:sym typeface="Malgun Gothic"/>
              </a:rPr>
              <a:t>2.차선을 감지하기 위한 HSV 범위. HSV에서 흰/노란색의 최소~최대 임계값(fraction_num)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Malgun Gothic"/>
                <a:ea typeface="Malgun Gothic"/>
                <a:cs typeface="Malgun Gothic"/>
                <a:sym typeface="Malgun Gothic"/>
              </a:rPr>
              <a:t>3.임계값에 포함되지 않는 색들은 전부 지워서 흰/노란색만 남김(</a:t>
            </a:r>
            <a:r>
              <a:rPr lang="ko-KR" sz="1700">
                <a:latin typeface="Malgun Gothic"/>
                <a:ea typeface="Malgun Gothic"/>
                <a:cs typeface="Malgun Gothic"/>
                <a:sym typeface="Malgun Gothic"/>
              </a:rPr>
              <a:t>mask = cv2.inRange(hsv, lower_white, upper_white)</a:t>
            </a:r>
            <a:r>
              <a:rPr lang="ko-KR" sz="1700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g365c0f82da9_0_297" title="스크린샷 2025-06-12 20-52-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00" y="2233650"/>
            <a:ext cx="5709350" cy="21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65c0f82da9_0_2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200" y="4506075"/>
            <a:ext cx="5723674" cy="21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365c0f82da9_0_29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7f3179e72_0_12"/>
          <p:cNvSpPr/>
          <p:nvPr/>
        </p:nvSpPr>
        <p:spPr>
          <a:xfrm rot="10800000">
            <a:off x="174000" y="69900"/>
            <a:ext cx="12017400" cy="12207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" name="Google Shape;228;g367f3179e72_0_12"/>
          <p:cNvGrpSpPr/>
          <p:nvPr/>
        </p:nvGrpSpPr>
        <p:grpSpPr>
          <a:xfrm>
            <a:off x="376200" y="333360"/>
            <a:ext cx="5947800" cy="823200"/>
            <a:chOff x="376200" y="333360"/>
            <a:chExt cx="5947800" cy="823200"/>
          </a:xfrm>
        </p:grpSpPr>
        <p:sp>
          <p:nvSpPr>
            <p:cNvPr id="229" name="Google Shape;229;g367f3179e72_0_12"/>
            <p:cNvSpPr/>
            <p:nvPr/>
          </p:nvSpPr>
          <p:spPr>
            <a:xfrm>
              <a:off x="1461600" y="366120"/>
              <a:ext cx="22518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200"/>
                <a:buFont typeface="Malgun Gothic"/>
                <a:buNone/>
              </a:pPr>
              <a:r>
                <a:rPr b="1" i="0" lang="ko-KR" sz="1200" u="none" cap="none" strike="noStrike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0" i="0" sz="12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30" name="Google Shape;230;g367f3179e72_0_12"/>
            <p:cNvSpPr/>
            <p:nvPr/>
          </p:nvSpPr>
          <p:spPr>
            <a:xfrm>
              <a:off x="1461600" y="585000"/>
              <a:ext cx="48624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800"/>
                <a:buFont typeface="Malgun Gothic"/>
                <a:buNone/>
              </a:pPr>
              <a:r>
                <a:rPr b="1" lang="ko-KR" sz="2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Autorace_detection</a:t>
              </a:r>
              <a:endParaRPr b="1" sz="28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31" name="Google Shape;231;g367f3179e72_0_12"/>
            <p:cNvSpPr/>
            <p:nvPr/>
          </p:nvSpPr>
          <p:spPr>
            <a:xfrm>
              <a:off x="376200" y="333360"/>
              <a:ext cx="12666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5400"/>
                <a:buFont typeface="Arial"/>
                <a:buNone/>
              </a:pPr>
              <a:r>
                <a:rPr b="0" i="0" lang="ko-KR" sz="5400" u="none" cap="none" strike="noStrike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0" i="0" sz="54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232" name="Google Shape;232;g367f3179e72_0_12"/>
          <p:cNvSpPr/>
          <p:nvPr/>
        </p:nvSpPr>
        <p:spPr>
          <a:xfrm>
            <a:off x="0" y="0"/>
            <a:ext cx="12191700" cy="1140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67f3179e72_0_12"/>
          <p:cNvSpPr/>
          <p:nvPr/>
        </p:nvSpPr>
        <p:spPr>
          <a:xfrm>
            <a:off x="0" y="0"/>
            <a:ext cx="1336200" cy="1140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g367f3179e72_0_12"/>
          <p:cNvGrpSpPr/>
          <p:nvPr/>
        </p:nvGrpSpPr>
        <p:grpSpPr>
          <a:xfrm>
            <a:off x="480450" y="1375905"/>
            <a:ext cx="10526160" cy="638400"/>
            <a:chOff x="541800" y="1430280"/>
            <a:chExt cx="10526160" cy="638400"/>
          </a:xfrm>
        </p:grpSpPr>
        <p:sp>
          <p:nvSpPr>
            <p:cNvPr id="235" name="Google Shape;235;g367f3179e72_0_12"/>
            <p:cNvSpPr/>
            <p:nvPr/>
          </p:nvSpPr>
          <p:spPr>
            <a:xfrm>
              <a:off x="743760" y="1430280"/>
              <a:ext cx="10324200" cy="6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800"/>
                <a:buFont typeface="Noto Sans"/>
                <a:buNone/>
              </a:pPr>
              <a:r>
                <a:rPr b="1" lang="ko-KR" sz="2300">
                  <a:solidFill>
                    <a:srgbClr val="3B3838"/>
                  </a:solidFill>
                  <a:latin typeface="Noto Sans"/>
                  <a:ea typeface="Noto Sans"/>
                  <a:cs typeface="Noto Sans"/>
                  <a:sym typeface="Noto Sans"/>
                </a:rPr>
                <a:t>control</a:t>
              </a:r>
              <a:r>
                <a:rPr b="1" lang="ko-KR" sz="2300">
                  <a:solidFill>
                    <a:srgbClr val="3B3838"/>
                  </a:solidFill>
                  <a:latin typeface="Noto Sans"/>
                  <a:ea typeface="Noto Sans"/>
                  <a:cs typeface="Noto Sans"/>
                  <a:sym typeface="Noto Sans"/>
                </a:rPr>
                <a:t> </a:t>
              </a:r>
              <a:r>
                <a:rPr b="1" lang="ko-KR" sz="2300">
                  <a:solidFill>
                    <a:srgbClr val="3B3838"/>
                  </a:solidFill>
                  <a:latin typeface="Noto Sans"/>
                  <a:ea typeface="Noto Sans"/>
                  <a:cs typeface="Noto Sans"/>
                  <a:sym typeface="Noto Sans"/>
                </a:rPr>
                <a:t>_lane.py</a:t>
              </a:r>
              <a:endParaRPr b="1" i="0" sz="25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236" name="Google Shape;236;g367f3179e72_0_12"/>
            <p:cNvSpPr/>
            <p:nvPr/>
          </p:nvSpPr>
          <p:spPr>
            <a:xfrm>
              <a:off x="541800" y="1539000"/>
              <a:ext cx="101298" cy="112773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760" rotWithShape="0" algn="t" dir="5400000" dist="38160">
                <a:srgbClr val="3378C8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7" name="Google Shape;237;g367f3179e72_0_12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67f3179e72_0_1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39" name="Google Shape;239;g367f3179e72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350" y="2346242"/>
            <a:ext cx="5220109" cy="440291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367f3179e72_0_12"/>
          <p:cNvSpPr txBox="1"/>
          <p:nvPr/>
        </p:nvSpPr>
        <p:spPr>
          <a:xfrm>
            <a:off x="6572250" y="2370600"/>
            <a:ext cx="5073600" cy="4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Malgun Gothic"/>
                <a:ea typeface="Malgun Gothic"/>
                <a:cs typeface="Malgun Gothic"/>
                <a:sym typeface="Malgun Gothic"/>
              </a:rPr>
              <a:t>-차선 추종과 회피 모드 명령을 모두 이 토픽에 퍼블리시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Malgun Gothic"/>
                <a:ea typeface="Malgun Gothic"/>
                <a:cs typeface="Malgun Gothic"/>
                <a:sym typeface="Malgun Gothic"/>
              </a:rPr>
              <a:t>-회피 모드가 아닐 때만, 화면 중앙과의 오차를 바탕으로 선형·각속도를 계산해 퍼블리시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-/avoid_active 토픽(Bool)을 받아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True면 차선 추종을 멈추고 회피 모드로 전환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-회피 모드일 때만, /avoid_control에서 들어온 Twist 메시지를 즉시 퍼블리시해 장애물 회피 동작을 수행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2023-12-20T03:00:25Z</dcterms:created>
  <dc:creator>김준영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와이드스크린</vt:lpwstr>
  </property>
  <property fmtid="{D5CDD505-2E9C-101B-9397-08002B2CF9AE}" pid="3" name="Slides">
    <vt:i4>12</vt:i4>
  </property>
</Properties>
</file>